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8" r:id="rId5"/>
    <p:sldId id="258" r:id="rId6"/>
    <p:sldId id="272" r:id="rId7"/>
    <p:sldId id="259" r:id="rId8"/>
    <p:sldId id="269" r:id="rId9"/>
    <p:sldId id="260" r:id="rId10"/>
    <p:sldId id="261" r:id="rId11"/>
    <p:sldId id="262" r:id="rId12"/>
    <p:sldId id="271" r:id="rId13"/>
    <p:sldId id="263" r:id="rId14"/>
    <p:sldId id="264" r:id="rId15"/>
    <p:sldId id="265" r:id="rId16"/>
    <p:sldId id="270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9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0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48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35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7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1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2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9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4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1CC27-489A-4938-AEDF-6297F597190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46C2-8457-4C52-BD1F-581D30F15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41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33442"/>
          </a:xfrm>
        </p:spPr>
        <p:txBody>
          <a:bodyPr>
            <a:normAutofit/>
          </a:bodyPr>
          <a:lstStyle/>
          <a:p>
            <a:r>
              <a:rPr lang="en-GB" b="1" u="sng" dirty="0"/>
              <a:t>What was the international response to the start of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98562"/>
            <a:ext cx="9144000" cy="1202043"/>
          </a:xfrm>
        </p:spPr>
        <p:txBody>
          <a:bodyPr>
            <a:normAutofit/>
          </a:bodyPr>
          <a:lstStyle/>
          <a:p>
            <a:r>
              <a:rPr lang="en-GB" sz="3200" b="1" i="1" dirty="0">
                <a:solidFill>
                  <a:srgbClr val="FF0000"/>
                </a:solidFill>
              </a:rPr>
              <a:t>L/O – To understand how world powers reacted to the start of war in September 1939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1" y="3652833"/>
            <a:ext cx="5311081" cy="298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70" y="2966925"/>
            <a:ext cx="4665702" cy="303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11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Operation Dynamo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7572"/>
            <a:ext cx="6494101" cy="56404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Completely surrounded </a:t>
            </a:r>
            <a:r>
              <a:rPr lang="en-GB" dirty="0">
                <a:solidFill>
                  <a:srgbClr val="FFFF00"/>
                </a:solidFill>
              </a:rPr>
              <a:t>on three sides</a:t>
            </a:r>
            <a:r>
              <a:rPr lang="en-GB" dirty="0"/>
              <a:t>, it looked as if the entire British army as well as French and Belgian forces would be destroyed.</a:t>
            </a:r>
          </a:p>
          <a:p>
            <a:endParaRPr lang="en-GB" dirty="0"/>
          </a:p>
          <a:p>
            <a:r>
              <a:rPr lang="en-GB" dirty="0"/>
              <a:t>Yet the British attempted a full-scale evacuation. Codenamed ‘</a:t>
            </a:r>
            <a:r>
              <a:rPr lang="en-GB" dirty="0">
                <a:solidFill>
                  <a:srgbClr val="92D050"/>
                </a:solidFill>
              </a:rPr>
              <a:t>Operation Dynamo</a:t>
            </a:r>
            <a:r>
              <a:rPr lang="en-GB" dirty="0"/>
              <a:t>’, the British navy with civilian support launched an attempt to rescue these men.</a:t>
            </a:r>
          </a:p>
          <a:p>
            <a:endParaRPr lang="en-GB" dirty="0"/>
          </a:p>
          <a:p>
            <a:r>
              <a:rPr lang="en-GB" dirty="0"/>
              <a:t>Starting on 26</a:t>
            </a:r>
            <a:r>
              <a:rPr lang="en-GB" baseline="30000" dirty="0"/>
              <a:t>th</a:t>
            </a:r>
            <a:r>
              <a:rPr lang="en-GB" dirty="0"/>
              <a:t> May and lasting 8 days, over </a:t>
            </a:r>
            <a:r>
              <a:rPr lang="en-GB" dirty="0">
                <a:solidFill>
                  <a:srgbClr val="00B0F0"/>
                </a:solidFill>
              </a:rPr>
              <a:t>300,000 soldiers were rescued </a:t>
            </a:r>
            <a:r>
              <a:rPr lang="en-GB" dirty="0"/>
              <a:t>that otherwise would have faced death or imprisonment. Churchill hailed this as a ‘</a:t>
            </a:r>
            <a:r>
              <a:rPr lang="en-GB" dirty="0">
                <a:solidFill>
                  <a:srgbClr val="FF0000"/>
                </a:solidFill>
              </a:rPr>
              <a:t>miracle of deliverance</a:t>
            </a:r>
            <a:r>
              <a:rPr lang="en-GB" dirty="0"/>
              <a:t>’.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766" y="82630"/>
            <a:ext cx="2756554" cy="196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3" y="2311529"/>
            <a:ext cx="2589220" cy="221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99" y="4641625"/>
            <a:ext cx="2542803" cy="195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8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Fall of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7572"/>
            <a:ext cx="6150153" cy="56404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Yet France had fallen to Germany. On 22</a:t>
            </a:r>
            <a:r>
              <a:rPr lang="en-GB" baseline="30000" dirty="0"/>
              <a:t>nd</a:t>
            </a:r>
            <a:r>
              <a:rPr lang="en-GB" dirty="0"/>
              <a:t> June 1940 the French government surrendered. </a:t>
            </a:r>
          </a:p>
          <a:p>
            <a:endParaRPr lang="en-GB" dirty="0"/>
          </a:p>
          <a:p>
            <a:r>
              <a:rPr lang="en-GB" dirty="0"/>
              <a:t>The Germans took direct control of Northern France, whilst a puppet government was appointed in the South, led by </a:t>
            </a:r>
            <a:r>
              <a:rPr lang="en-GB" dirty="0">
                <a:solidFill>
                  <a:srgbClr val="FF0000"/>
                </a:solidFill>
              </a:rPr>
              <a:t>Marshal Philippe Petain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This government would become known as the ‘</a:t>
            </a:r>
            <a:r>
              <a:rPr lang="en-GB" dirty="0">
                <a:solidFill>
                  <a:srgbClr val="FFFF00"/>
                </a:solidFill>
              </a:rPr>
              <a:t>Vichy Republic</a:t>
            </a:r>
            <a:r>
              <a:rPr lang="en-GB" dirty="0"/>
              <a:t>’ and would collaborate with Germany. In London, the ‘Free French’ forces encouraged citizens to resist and were led by </a:t>
            </a:r>
            <a:r>
              <a:rPr lang="en-GB" dirty="0">
                <a:solidFill>
                  <a:srgbClr val="00B0F0"/>
                </a:solidFill>
              </a:rPr>
              <a:t>General Charles De Gaulle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046" y="195143"/>
            <a:ext cx="2344244" cy="345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41" y="2852046"/>
            <a:ext cx="2544800" cy="38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8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4" y="65400"/>
            <a:ext cx="6313834" cy="67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Response of the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7572"/>
            <a:ext cx="6405443" cy="56404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immediate reaction of the USA to war was to declare neutrality as a non-belligerent. This was inline with a series of </a:t>
            </a:r>
            <a:r>
              <a:rPr lang="en-GB" dirty="0">
                <a:solidFill>
                  <a:srgbClr val="FFFF00"/>
                </a:solidFill>
              </a:rPr>
              <a:t>Neutrality Acts </a:t>
            </a:r>
            <a:r>
              <a:rPr lang="en-GB" dirty="0"/>
              <a:t>passed by Congress between 1935-39.</a:t>
            </a:r>
          </a:p>
          <a:p>
            <a:endParaRPr lang="en-GB" dirty="0"/>
          </a:p>
          <a:p>
            <a:r>
              <a:rPr lang="en-GB" dirty="0"/>
              <a:t>Yet in November 1939, under mounting pressure, a new Neutrality Act was passed which allowed </a:t>
            </a:r>
            <a:r>
              <a:rPr lang="en-GB" dirty="0">
                <a:solidFill>
                  <a:srgbClr val="00B0F0"/>
                </a:solidFill>
              </a:rPr>
              <a:t>belligerent nations </a:t>
            </a:r>
            <a:r>
              <a:rPr lang="en-GB" dirty="0"/>
              <a:t>like France and Britain to buy arms from the US, using their own ships.</a:t>
            </a:r>
          </a:p>
          <a:p>
            <a:endParaRPr lang="en-GB" dirty="0"/>
          </a:p>
          <a:p>
            <a:r>
              <a:rPr lang="en-GB" dirty="0"/>
              <a:t>The US feared that by banning all arms trade, it would </a:t>
            </a:r>
            <a:r>
              <a:rPr lang="en-GB" dirty="0">
                <a:solidFill>
                  <a:srgbClr val="FFC000"/>
                </a:solidFill>
              </a:rPr>
              <a:t>only benefit Germany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893" y="290343"/>
            <a:ext cx="2615652" cy="293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23" y="3629749"/>
            <a:ext cx="2404846" cy="258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7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Response of 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7572"/>
            <a:ext cx="6405443" cy="56404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With the outbreak of war, Mussolini wasted no time in declaring </a:t>
            </a:r>
            <a:r>
              <a:rPr lang="en-GB" dirty="0">
                <a:solidFill>
                  <a:srgbClr val="FFC000"/>
                </a:solidFill>
              </a:rPr>
              <a:t>Italian neutrality</a:t>
            </a:r>
            <a:r>
              <a:rPr lang="en-GB" dirty="0"/>
              <a:t>. Italy was in no way ready for war at this time.</a:t>
            </a:r>
          </a:p>
          <a:p>
            <a:endParaRPr lang="en-GB" dirty="0"/>
          </a:p>
          <a:p>
            <a:r>
              <a:rPr lang="en-GB" dirty="0"/>
              <a:t>Yet on 10</a:t>
            </a:r>
            <a:r>
              <a:rPr lang="en-GB" baseline="30000" dirty="0"/>
              <a:t>th</a:t>
            </a:r>
            <a:r>
              <a:rPr lang="en-GB" dirty="0"/>
              <a:t> June 1940, Mussolini declared war on the allies, </a:t>
            </a:r>
            <a:r>
              <a:rPr lang="en-GB" dirty="0">
                <a:solidFill>
                  <a:srgbClr val="00B0F0"/>
                </a:solidFill>
              </a:rPr>
              <a:t>just as France was about to fall</a:t>
            </a:r>
            <a:r>
              <a:rPr lang="en-GB" dirty="0"/>
              <a:t>. There is debate as to whether Mussolini was trying to honour his alliance with Germany or merely keep pace with Hitler and not become a ‘</a:t>
            </a:r>
            <a:r>
              <a:rPr lang="en-GB" dirty="0">
                <a:solidFill>
                  <a:srgbClr val="FF0000"/>
                </a:solidFill>
              </a:rPr>
              <a:t>junior partner</a:t>
            </a:r>
            <a:r>
              <a:rPr lang="en-GB" dirty="0"/>
              <a:t>’.</a:t>
            </a:r>
          </a:p>
          <a:p>
            <a:endParaRPr lang="en-GB" dirty="0"/>
          </a:p>
          <a:p>
            <a:r>
              <a:rPr lang="en-GB" dirty="0"/>
              <a:t>In September 1940, Mussolini launched an attack on </a:t>
            </a:r>
            <a:r>
              <a:rPr lang="en-GB" dirty="0">
                <a:solidFill>
                  <a:srgbClr val="FFFF00"/>
                </a:solidFill>
              </a:rPr>
              <a:t>British controlled Egypt as well as Greece</a:t>
            </a:r>
            <a:r>
              <a:rPr lang="en-GB" dirty="0"/>
              <a:t>. He failed in both. Germany had to divert vital troops and arms to support Italy, which delayed preparations for the invasion of the USSR.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442" y="194948"/>
            <a:ext cx="2529619" cy="354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05" y="3792207"/>
            <a:ext cx="1948835" cy="284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43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Battle of Britain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7572"/>
            <a:ext cx="6363668" cy="56404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By June 1940, Hitler had conquered all of mainland Europe. Only Britain held out as a threat. Plans codenamed ‘</a:t>
            </a:r>
            <a:r>
              <a:rPr lang="en-GB" dirty="0">
                <a:solidFill>
                  <a:srgbClr val="FFFF00"/>
                </a:solidFill>
              </a:rPr>
              <a:t>Operation Sealion</a:t>
            </a:r>
            <a:r>
              <a:rPr lang="en-GB" dirty="0"/>
              <a:t>’ were drawn up for the invasion of Britain.</a:t>
            </a:r>
          </a:p>
          <a:p>
            <a:endParaRPr lang="en-GB" dirty="0"/>
          </a:p>
          <a:p>
            <a:r>
              <a:rPr lang="en-GB" dirty="0"/>
              <a:t>Between July and September 1940, the Luftwaffe launched a preliminary bombing operation to destroy the </a:t>
            </a:r>
            <a:r>
              <a:rPr lang="en-GB" dirty="0">
                <a:solidFill>
                  <a:srgbClr val="92D050"/>
                </a:solidFill>
              </a:rPr>
              <a:t>Royal Airforce </a:t>
            </a:r>
            <a:r>
              <a:rPr lang="en-GB" dirty="0"/>
              <a:t>(RAF). </a:t>
            </a:r>
          </a:p>
          <a:p>
            <a:endParaRPr lang="en-GB" dirty="0"/>
          </a:p>
          <a:p>
            <a:r>
              <a:rPr lang="en-GB" dirty="0"/>
              <a:t>The battle for supremacy in the skies raged for 3 months with the Luftwaffe targeting </a:t>
            </a:r>
            <a:r>
              <a:rPr lang="en-GB" dirty="0">
                <a:solidFill>
                  <a:srgbClr val="00B0F0"/>
                </a:solidFill>
              </a:rPr>
              <a:t>British airfields</a:t>
            </a:r>
            <a:r>
              <a:rPr lang="en-GB" dirty="0"/>
              <a:t>. Yet the Germans didn’t manage to inflict a crippling blow, and Hitler was forced to delay and cancel his plans for invasion – his first major defeat of the war.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68" y="4520941"/>
            <a:ext cx="2649594" cy="2238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01" y="140457"/>
            <a:ext cx="2597841" cy="153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42" y="1466019"/>
            <a:ext cx="2123592" cy="33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53" y="116660"/>
            <a:ext cx="6654894" cy="6585861"/>
          </a:xfrm>
        </p:spPr>
      </p:pic>
    </p:spTree>
    <p:extLst>
      <p:ext uri="{BB962C8B-B14F-4D97-AF65-F5344CB8AC3E}">
        <p14:creationId xmlns:p14="http://schemas.microsoft.com/office/powerpoint/2010/main" val="353235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World War Two by 1940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7572"/>
            <a:ext cx="6363668" cy="5640428"/>
          </a:xfrm>
        </p:spPr>
        <p:txBody>
          <a:bodyPr>
            <a:normAutofit/>
          </a:bodyPr>
          <a:lstStyle/>
          <a:p>
            <a:r>
              <a:rPr lang="en-GB" dirty="0"/>
              <a:t>By the end of 1940 Germany, Italy and Japan had consolidated their alliance with the September 1940 </a:t>
            </a:r>
            <a:r>
              <a:rPr lang="en-GB" dirty="0">
                <a:solidFill>
                  <a:srgbClr val="00B0F0"/>
                </a:solidFill>
              </a:rPr>
              <a:t>Tripartite Pact</a:t>
            </a:r>
            <a:r>
              <a:rPr lang="en-GB" dirty="0"/>
              <a:t>. In November, Hungary, Slovakia and Romania would join.</a:t>
            </a:r>
          </a:p>
          <a:p>
            <a:endParaRPr lang="en-GB" dirty="0"/>
          </a:p>
          <a:p>
            <a:r>
              <a:rPr lang="en-GB" dirty="0"/>
              <a:t>The ‘</a:t>
            </a:r>
            <a:r>
              <a:rPr lang="en-GB" dirty="0">
                <a:solidFill>
                  <a:srgbClr val="FFFF00"/>
                </a:solidFill>
              </a:rPr>
              <a:t>axis powers</a:t>
            </a:r>
            <a:r>
              <a:rPr lang="en-GB" dirty="0"/>
              <a:t>’ had taken control of all of mainland Europe, as well as most of China’s provinces. </a:t>
            </a:r>
          </a:p>
          <a:p>
            <a:endParaRPr lang="en-GB" dirty="0"/>
          </a:p>
          <a:p>
            <a:r>
              <a:rPr lang="en-GB" dirty="0"/>
              <a:t>With </a:t>
            </a:r>
            <a:r>
              <a:rPr lang="en-GB" dirty="0">
                <a:solidFill>
                  <a:srgbClr val="92D050"/>
                </a:solidFill>
              </a:rPr>
              <a:t>Soviet and US neutrality </a:t>
            </a:r>
            <a:r>
              <a:rPr lang="en-GB" dirty="0"/>
              <a:t>still in place, it enabled Hitler to reign supreme. Yet this would soon change in 1941.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77" y="134680"/>
            <a:ext cx="2697497" cy="336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5" y="3745791"/>
            <a:ext cx="2007639" cy="289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Fall of Poland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7572"/>
            <a:ext cx="6674656" cy="56404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On 1</a:t>
            </a:r>
            <a:r>
              <a:rPr lang="en-GB" baseline="30000" dirty="0"/>
              <a:t>st</a:t>
            </a:r>
            <a:r>
              <a:rPr lang="en-GB" dirty="0"/>
              <a:t> September Nazi troops invaded Poland. On 3</a:t>
            </a:r>
            <a:r>
              <a:rPr lang="en-GB" baseline="30000" dirty="0"/>
              <a:t>rd</a:t>
            </a:r>
            <a:r>
              <a:rPr lang="en-GB" dirty="0"/>
              <a:t> September, Britain and France declared war on Germany, in line with their March 1939 </a:t>
            </a:r>
            <a:r>
              <a:rPr lang="en-GB" dirty="0">
                <a:solidFill>
                  <a:srgbClr val="FFFF00"/>
                </a:solidFill>
              </a:rPr>
              <a:t>security guarantee </a:t>
            </a:r>
            <a:r>
              <a:rPr lang="en-GB" dirty="0"/>
              <a:t>they had given Poland.</a:t>
            </a:r>
          </a:p>
          <a:p>
            <a:endParaRPr lang="en-GB" dirty="0"/>
          </a:p>
          <a:p>
            <a:r>
              <a:rPr lang="en-GB" dirty="0"/>
              <a:t>Hitler believed that Britain and France wouldn’t want war over Poland – but this time he was wrong. Nevertheless, by the end of September </a:t>
            </a:r>
            <a:r>
              <a:rPr lang="en-GB" dirty="0">
                <a:solidFill>
                  <a:srgbClr val="00B0F0"/>
                </a:solidFill>
              </a:rPr>
              <a:t>he had won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His victory was due to the new tactic of </a:t>
            </a:r>
            <a:r>
              <a:rPr lang="en-GB" dirty="0">
                <a:solidFill>
                  <a:srgbClr val="FF0000"/>
                </a:solidFill>
              </a:rPr>
              <a:t>blitzkrieg</a:t>
            </a:r>
            <a:r>
              <a:rPr lang="en-GB" dirty="0"/>
              <a:t>. This utilised combined operations between fast moving panzer tank columns and mobile infantry, with precision air raids by the </a:t>
            </a:r>
            <a:r>
              <a:rPr lang="en-GB" dirty="0">
                <a:solidFill>
                  <a:srgbClr val="92D050"/>
                </a:solidFill>
              </a:rPr>
              <a:t>Luftwaffe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44" y="227145"/>
            <a:ext cx="2312331" cy="245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56" y="4804081"/>
            <a:ext cx="2320923" cy="193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67" y="2691996"/>
            <a:ext cx="2119499" cy="209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7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576263"/>
            <a:ext cx="8814151" cy="5651130"/>
          </a:xfrm>
        </p:spPr>
      </p:pic>
    </p:spTree>
    <p:extLst>
      <p:ext uri="{BB962C8B-B14F-4D97-AF65-F5344CB8AC3E}">
        <p14:creationId xmlns:p14="http://schemas.microsoft.com/office/powerpoint/2010/main" val="113626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2" y="195263"/>
            <a:ext cx="8384716" cy="6399446"/>
          </a:xfrm>
        </p:spPr>
      </p:pic>
    </p:spTree>
    <p:extLst>
      <p:ext uri="{BB962C8B-B14F-4D97-AF65-F5344CB8AC3E}">
        <p14:creationId xmlns:p14="http://schemas.microsoft.com/office/powerpoint/2010/main" val="279060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Fall of Denmark and Norway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7572"/>
            <a:ext cx="6674656" cy="56404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On 17</a:t>
            </a:r>
            <a:r>
              <a:rPr lang="en-GB" baseline="30000" dirty="0"/>
              <a:t>th</a:t>
            </a:r>
            <a:r>
              <a:rPr lang="en-GB" dirty="0"/>
              <a:t> September, the USSR also invaded Poland from the East as stipulated in the secret protocols of the </a:t>
            </a:r>
            <a:r>
              <a:rPr lang="en-GB" dirty="0">
                <a:solidFill>
                  <a:srgbClr val="92D050"/>
                </a:solidFill>
              </a:rPr>
              <a:t>Nazi-Soviet Pact</a:t>
            </a:r>
            <a:r>
              <a:rPr lang="en-GB" dirty="0"/>
              <a:t>. Stalin also invaded the </a:t>
            </a:r>
            <a:r>
              <a:rPr lang="en-GB" dirty="0">
                <a:solidFill>
                  <a:srgbClr val="FFFF00"/>
                </a:solidFill>
              </a:rPr>
              <a:t>Baltic States and Finland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Britain and France on the other hand did nothing immediately therefore the first months became known as the ‘</a:t>
            </a:r>
            <a:r>
              <a:rPr lang="en-GB" dirty="0">
                <a:solidFill>
                  <a:srgbClr val="FFC000"/>
                </a:solidFill>
              </a:rPr>
              <a:t>Phoney War</a:t>
            </a:r>
            <a:r>
              <a:rPr lang="en-GB" dirty="0"/>
              <a:t>’. </a:t>
            </a:r>
          </a:p>
          <a:p>
            <a:endParaRPr lang="en-GB" dirty="0"/>
          </a:p>
          <a:p>
            <a:r>
              <a:rPr lang="en-GB" dirty="0"/>
              <a:t>Yet plans were openly discussed for an </a:t>
            </a:r>
            <a:r>
              <a:rPr lang="en-GB" dirty="0">
                <a:solidFill>
                  <a:srgbClr val="00B0F0"/>
                </a:solidFill>
              </a:rPr>
              <a:t>occupation of Norway </a:t>
            </a:r>
            <a:r>
              <a:rPr lang="en-GB" dirty="0"/>
              <a:t>to prevent German imports of iron ore from Sweden.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1" y="1177425"/>
            <a:ext cx="2421745" cy="279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10" y="4079988"/>
            <a:ext cx="2453346" cy="263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6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2" y="214312"/>
            <a:ext cx="8865964" cy="6383494"/>
          </a:xfrm>
        </p:spPr>
      </p:pic>
    </p:spTree>
    <p:extLst>
      <p:ext uri="{BB962C8B-B14F-4D97-AF65-F5344CB8AC3E}">
        <p14:creationId xmlns:p14="http://schemas.microsoft.com/office/powerpoint/2010/main" val="331383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Fall of Denmark and Norway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7572"/>
            <a:ext cx="6428650" cy="56404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March, a small British, French and Polish force was landed to </a:t>
            </a:r>
            <a:r>
              <a:rPr lang="en-GB" dirty="0">
                <a:solidFill>
                  <a:srgbClr val="00B0F0"/>
                </a:solidFill>
              </a:rPr>
              <a:t>secure Norwegian ports </a:t>
            </a:r>
            <a:r>
              <a:rPr lang="en-GB" dirty="0"/>
              <a:t>and mine their waters. </a:t>
            </a:r>
          </a:p>
          <a:p>
            <a:endParaRPr lang="en-GB" dirty="0"/>
          </a:p>
          <a:p>
            <a:r>
              <a:rPr lang="en-GB" dirty="0"/>
              <a:t>Unknown by the British, and to avoid being encircled, Hitler launched a full-scale in </a:t>
            </a:r>
            <a:r>
              <a:rPr lang="en-GB" dirty="0">
                <a:solidFill>
                  <a:srgbClr val="FFFF00"/>
                </a:solidFill>
              </a:rPr>
              <a:t>invasion of Denmark and Norway </a:t>
            </a:r>
            <a:r>
              <a:rPr lang="en-GB" dirty="0"/>
              <a:t>on 9</a:t>
            </a:r>
            <a:r>
              <a:rPr lang="en-GB" baseline="30000" dirty="0"/>
              <a:t>th</a:t>
            </a:r>
            <a:r>
              <a:rPr lang="en-GB" dirty="0"/>
              <a:t>  April. The invasion of Denmark took less than 6 hours, whereas Norway held out until 10</a:t>
            </a:r>
            <a:r>
              <a:rPr lang="en-GB" baseline="30000" dirty="0"/>
              <a:t>th</a:t>
            </a:r>
            <a:r>
              <a:rPr lang="en-GB" dirty="0"/>
              <a:t> June.</a:t>
            </a:r>
          </a:p>
          <a:p>
            <a:endParaRPr lang="en-GB" dirty="0"/>
          </a:p>
          <a:p>
            <a:r>
              <a:rPr lang="en-GB" dirty="0"/>
              <a:t>The humiliation of a hurried British withdrawal from Norway led to the resignation of Neville Chamberlain. He was replaced by </a:t>
            </a:r>
            <a:r>
              <a:rPr lang="en-GB" dirty="0">
                <a:solidFill>
                  <a:srgbClr val="FFC000"/>
                </a:solidFill>
              </a:rPr>
              <a:t>Winston Churchill </a:t>
            </a:r>
            <a:r>
              <a:rPr lang="en-GB" dirty="0"/>
              <a:t>who had done more than most to warn the world of the dangers of Hitler.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10" y="1003566"/>
            <a:ext cx="2263179" cy="290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10" y="3913366"/>
            <a:ext cx="2217150" cy="277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4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3" y="133350"/>
            <a:ext cx="8720285" cy="6540214"/>
          </a:xfrm>
        </p:spPr>
      </p:pic>
    </p:spTree>
    <p:extLst>
      <p:ext uri="{BB962C8B-B14F-4D97-AF65-F5344CB8AC3E}">
        <p14:creationId xmlns:p14="http://schemas.microsoft.com/office/powerpoint/2010/main" val="23696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Fall of France, Belgium and Holland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7572"/>
            <a:ext cx="6428650" cy="5640428"/>
          </a:xfrm>
        </p:spPr>
        <p:txBody>
          <a:bodyPr>
            <a:normAutofit fontScale="92500"/>
          </a:bodyPr>
          <a:lstStyle/>
          <a:p>
            <a:r>
              <a:rPr lang="en-GB" dirty="0"/>
              <a:t>On the same day that Chamberlain stood down for Churchill, Germany launched its long-awaited attack on </a:t>
            </a:r>
            <a:r>
              <a:rPr lang="en-GB" dirty="0">
                <a:solidFill>
                  <a:srgbClr val="FFC000"/>
                </a:solidFill>
              </a:rPr>
              <a:t>France and the Low Countries </a:t>
            </a:r>
            <a:r>
              <a:rPr lang="en-GB" dirty="0"/>
              <a:t>on 10</a:t>
            </a:r>
            <a:r>
              <a:rPr lang="en-GB" baseline="30000" dirty="0"/>
              <a:t>th</a:t>
            </a:r>
            <a:r>
              <a:rPr lang="en-GB" dirty="0"/>
              <a:t> May 1940.</a:t>
            </a:r>
          </a:p>
          <a:p>
            <a:endParaRPr lang="en-GB" dirty="0"/>
          </a:p>
          <a:p>
            <a:r>
              <a:rPr lang="en-GB" dirty="0"/>
              <a:t>Bypassing the </a:t>
            </a:r>
            <a:r>
              <a:rPr lang="en-GB" dirty="0">
                <a:solidFill>
                  <a:srgbClr val="00B0F0"/>
                </a:solidFill>
              </a:rPr>
              <a:t>Maginot Line </a:t>
            </a:r>
            <a:r>
              <a:rPr lang="en-GB" dirty="0"/>
              <a:t>by pressing through the </a:t>
            </a:r>
            <a:r>
              <a:rPr lang="en-GB" dirty="0">
                <a:solidFill>
                  <a:srgbClr val="92D050"/>
                </a:solidFill>
              </a:rPr>
              <a:t>Ardennes</a:t>
            </a:r>
            <a:r>
              <a:rPr lang="en-GB" dirty="0"/>
              <a:t>, the Germans successful utilised blitzkrieg to invade France and quickly outflank the defending Franco-British forces.</a:t>
            </a:r>
          </a:p>
          <a:p>
            <a:endParaRPr lang="en-GB" dirty="0"/>
          </a:p>
          <a:p>
            <a:r>
              <a:rPr lang="en-GB" dirty="0"/>
              <a:t>At risk of complete encirclement, the entire </a:t>
            </a:r>
            <a:r>
              <a:rPr lang="en-GB" dirty="0">
                <a:solidFill>
                  <a:srgbClr val="FF0000"/>
                </a:solidFill>
              </a:rPr>
              <a:t>British Expeditionary Force </a:t>
            </a:r>
            <a:r>
              <a:rPr lang="en-GB" dirty="0"/>
              <a:t>(BEF) of over 100,000 men fled to the port of </a:t>
            </a:r>
            <a:r>
              <a:rPr lang="en-GB" dirty="0">
                <a:solidFill>
                  <a:srgbClr val="FFFF00"/>
                </a:solidFill>
              </a:rPr>
              <a:t>Dunkirk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21" y="3810774"/>
            <a:ext cx="2389709" cy="285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94" y="1178973"/>
            <a:ext cx="2426767" cy="236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16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981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What was the international response to the start of war?</vt:lpstr>
      <vt:lpstr>The Fall of Poland</vt:lpstr>
      <vt:lpstr>PowerPoint Presentation</vt:lpstr>
      <vt:lpstr>PowerPoint Presentation</vt:lpstr>
      <vt:lpstr>The Fall of Denmark and Norway</vt:lpstr>
      <vt:lpstr>PowerPoint Presentation</vt:lpstr>
      <vt:lpstr>The Fall of Denmark and Norway</vt:lpstr>
      <vt:lpstr>PowerPoint Presentation</vt:lpstr>
      <vt:lpstr>The Fall of France, Belgium and Holland</vt:lpstr>
      <vt:lpstr>Operation Dynamo</vt:lpstr>
      <vt:lpstr>The Fall of France</vt:lpstr>
      <vt:lpstr>PowerPoint Presentation</vt:lpstr>
      <vt:lpstr>The Response of the USA</vt:lpstr>
      <vt:lpstr>The Response of Italy</vt:lpstr>
      <vt:lpstr>The Battle of Britain</vt:lpstr>
      <vt:lpstr>PowerPoint Presentation</vt:lpstr>
      <vt:lpstr>World War Two by 1940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the international response to the start of war?</dc:title>
  <dc:creator>Stephen Budd</dc:creator>
  <cp:lastModifiedBy>Stephen Budd</cp:lastModifiedBy>
  <cp:revision>16</cp:revision>
  <dcterms:created xsi:type="dcterms:W3CDTF">2016-12-09T04:23:20Z</dcterms:created>
  <dcterms:modified xsi:type="dcterms:W3CDTF">2016-12-09T06:53:23Z</dcterms:modified>
</cp:coreProperties>
</file>