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3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3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9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5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D182-6C6A-4EBA-9A3D-BBA8319723E8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E968-A9FC-4059-B2C4-856E1D1D3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0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672937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Who was to blame for the breakdown of the Grand Alliance?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35584"/>
            <a:ext cx="9144000" cy="1001135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L/O – To discuss and evaluate the role played by various factors in the outbreak of the Cold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8" y="2836719"/>
            <a:ext cx="5133109" cy="380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25" y="2753590"/>
            <a:ext cx="2852739" cy="394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89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How have historians interpreted the Cold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7855"/>
            <a:ext cx="9144000" cy="5320144"/>
          </a:xfrm>
        </p:spPr>
        <p:txBody>
          <a:bodyPr>
            <a:normAutofit/>
          </a:bodyPr>
          <a:lstStyle/>
          <a:p>
            <a:r>
              <a:rPr lang="en-GB" dirty="0"/>
              <a:t>At IBDP level, you need to show an awareness of the </a:t>
            </a:r>
            <a:r>
              <a:rPr lang="en-GB" dirty="0">
                <a:solidFill>
                  <a:srgbClr val="FFFF00"/>
                </a:solidFill>
              </a:rPr>
              <a:t>views, perspectives and interpretations </a:t>
            </a:r>
            <a:r>
              <a:rPr lang="en-GB" dirty="0"/>
              <a:t>of historians on the events you are analysing. We call this ‘</a:t>
            </a:r>
            <a:r>
              <a:rPr lang="en-GB" dirty="0">
                <a:solidFill>
                  <a:srgbClr val="00B0F0"/>
                </a:solidFill>
              </a:rPr>
              <a:t>historiography</a:t>
            </a:r>
            <a:r>
              <a:rPr lang="en-GB" dirty="0"/>
              <a:t>’.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u="sng" dirty="0">
                <a:solidFill>
                  <a:srgbClr val="92D050"/>
                </a:solidFill>
              </a:rPr>
              <a:t>Historiography</a:t>
            </a:r>
            <a:r>
              <a:rPr lang="en-GB" dirty="0">
                <a:solidFill>
                  <a:srgbClr val="92D050"/>
                </a:solidFill>
              </a:rPr>
              <a:t> = </a:t>
            </a:r>
            <a:r>
              <a:rPr lang="en-GB" i="1" dirty="0">
                <a:solidFill>
                  <a:srgbClr val="92D050"/>
                </a:solidFill>
              </a:rPr>
              <a:t>the study of the way history has been, and is, written – the history of historical writing.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L6 =  </a:t>
            </a:r>
            <a:r>
              <a:rPr lang="en-GB" i="1" dirty="0"/>
              <a:t>‘…some awareness and evaluation of different perspectives</a:t>
            </a:r>
            <a:r>
              <a:rPr lang="en-GB" dirty="0"/>
              <a:t>.’</a:t>
            </a:r>
          </a:p>
          <a:p>
            <a:pPr marL="0" indent="0" algn="ctr">
              <a:buNone/>
            </a:pPr>
            <a:r>
              <a:rPr lang="en-GB" dirty="0"/>
              <a:t>L7 = ‘</a:t>
            </a:r>
            <a:r>
              <a:rPr lang="en-GB" i="1" dirty="0"/>
              <a:t>…there </a:t>
            </a:r>
            <a:r>
              <a:rPr lang="en-GB" i="1" u="sng" dirty="0"/>
              <a:t>is</a:t>
            </a:r>
            <a:r>
              <a:rPr lang="en-GB" i="1" dirty="0"/>
              <a:t> evaluation of different perspectives, and this is </a:t>
            </a:r>
            <a:r>
              <a:rPr lang="en-GB" i="1" u="sng" dirty="0"/>
              <a:t>integrated effectively </a:t>
            </a:r>
            <a:r>
              <a:rPr lang="en-GB" i="1" dirty="0"/>
              <a:t>into the answer</a:t>
            </a:r>
            <a:r>
              <a:rPr lang="en-GB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6802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How have historians interpreted the Cold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7855"/>
            <a:ext cx="9144000" cy="5320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When revising for IBDP history, and when writing essays, you therefore need to:</a:t>
            </a:r>
          </a:p>
          <a:p>
            <a:pPr algn="ctr"/>
            <a:endParaRPr lang="en-GB" sz="17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Understand the </a:t>
            </a:r>
            <a:r>
              <a:rPr lang="en-GB" dirty="0">
                <a:solidFill>
                  <a:srgbClr val="92D050"/>
                </a:solidFill>
              </a:rPr>
              <a:t>demands and implications </a:t>
            </a:r>
            <a:r>
              <a:rPr lang="en-GB" dirty="0"/>
              <a:t>of the essay question – </a:t>
            </a:r>
            <a:r>
              <a:rPr lang="en-GB" i="1" dirty="0"/>
              <a:t>practice ‘unpacking’ questions, looking for key command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Make notes on and remember </a:t>
            </a:r>
            <a:r>
              <a:rPr lang="en-GB" dirty="0">
                <a:solidFill>
                  <a:srgbClr val="FFFF00"/>
                </a:solidFill>
              </a:rPr>
              <a:t>specific, accurate and relevant details</a:t>
            </a:r>
            <a:r>
              <a:rPr lang="en-GB" dirty="0"/>
              <a:t> about key events – </a:t>
            </a:r>
            <a:r>
              <a:rPr lang="en-GB" i="1" dirty="0"/>
              <a:t>timelines, detailed notes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Critically analyse </a:t>
            </a:r>
            <a:r>
              <a:rPr lang="en-GB" dirty="0"/>
              <a:t>events – </a:t>
            </a:r>
            <a:r>
              <a:rPr lang="en-GB" i="1" dirty="0"/>
              <a:t>break events down, review what happened and why, criticise and argue, develop your own thesis, back-up your views with specific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Evaluate Different Perspectives </a:t>
            </a:r>
            <a:r>
              <a:rPr lang="en-GB" dirty="0"/>
              <a:t>– </a:t>
            </a:r>
            <a:r>
              <a:rPr lang="en-GB" i="1" dirty="0"/>
              <a:t>acknowledge there are different views to your own, give examples of historians views, explain how your view sits within the wider historiography</a:t>
            </a:r>
          </a:p>
          <a:p>
            <a:pPr lvl="1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0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Orthodox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428"/>
            <a:ext cx="5996979" cy="551757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Orthodox historians believe that the </a:t>
            </a:r>
            <a:r>
              <a:rPr lang="en-GB" dirty="0">
                <a:solidFill>
                  <a:srgbClr val="00B0F0"/>
                </a:solidFill>
              </a:rPr>
              <a:t>USSR was to blame</a:t>
            </a:r>
            <a:r>
              <a:rPr lang="en-GB" dirty="0"/>
              <a:t>. These historians were writing in the 1950s/1960s and their narrative was shaped by that of the </a:t>
            </a:r>
            <a:r>
              <a:rPr lang="en-GB" dirty="0">
                <a:solidFill>
                  <a:srgbClr val="FFFF00"/>
                </a:solidFill>
              </a:rPr>
              <a:t>US government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They argue that Communism </a:t>
            </a:r>
            <a:r>
              <a:rPr lang="en-GB" dirty="0">
                <a:solidFill>
                  <a:srgbClr val="92D050"/>
                </a:solidFill>
              </a:rPr>
              <a:t>was expansionist </a:t>
            </a:r>
            <a:r>
              <a:rPr lang="en-GB" dirty="0"/>
              <a:t>due to Marxist theory, and that they wanted </a:t>
            </a:r>
            <a:r>
              <a:rPr lang="en-GB" dirty="0">
                <a:solidFill>
                  <a:srgbClr val="FFC000"/>
                </a:solidFill>
              </a:rPr>
              <a:t>world revolution </a:t>
            </a:r>
            <a:r>
              <a:rPr lang="en-GB" dirty="0"/>
              <a:t>against Capitalism.</a:t>
            </a:r>
          </a:p>
          <a:p>
            <a:endParaRPr lang="en-GB" dirty="0"/>
          </a:p>
          <a:p>
            <a:r>
              <a:rPr lang="en-GB" dirty="0"/>
              <a:t>Therefore they highlight </a:t>
            </a:r>
            <a:r>
              <a:rPr lang="en-GB" dirty="0">
                <a:solidFill>
                  <a:srgbClr val="FF0000"/>
                </a:solidFill>
              </a:rPr>
              <a:t>Stalin’s role </a:t>
            </a:r>
            <a:r>
              <a:rPr lang="en-GB" dirty="0"/>
              <a:t>in violating Yalta and Potsdam, occupying Eastern Europe, planning revolutions in China and Asia. The USA ‘</a:t>
            </a:r>
            <a:r>
              <a:rPr lang="en-GB" dirty="0">
                <a:solidFill>
                  <a:srgbClr val="FFC000"/>
                </a:solidFill>
              </a:rPr>
              <a:t>had to</a:t>
            </a:r>
            <a:r>
              <a:rPr lang="en-GB" dirty="0"/>
              <a:t>’ act defensively through the Truman Doctrine, Marshall Plan and NATO.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189CC641-A5FE-4E62-8C1D-4F6B516DC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08" y="1177971"/>
            <a:ext cx="2778452" cy="247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wearing a uniform&#10;&#10;Description generated with very high confidence">
            <a:extLst>
              <a:ext uri="{FF2B5EF4-FFF2-40B4-BE49-F238E27FC236}">
                <a16:creationId xmlns:a16="http://schemas.microsoft.com/office/drawing/2014/main" id="{8B79E5B7-3098-471E-8DE8-1F9ECF17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89" y="3917531"/>
            <a:ext cx="2088386" cy="282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8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Orthodox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128"/>
            <a:ext cx="6858000" cy="56318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most famous orthodox historian was </a:t>
            </a:r>
            <a:r>
              <a:rPr lang="en-GB" dirty="0">
                <a:solidFill>
                  <a:srgbClr val="FFC000"/>
                </a:solidFill>
              </a:rPr>
              <a:t>Arthur M. Schlesinger Jr. </a:t>
            </a:r>
            <a:r>
              <a:rPr lang="en-GB" dirty="0"/>
              <a:t>who wrote the famous article, ‘</a:t>
            </a:r>
            <a:r>
              <a:rPr lang="en-GB" i="1" dirty="0">
                <a:solidFill>
                  <a:srgbClr val="00B0F0"/>
                </a:solidFill>
              </a:rPr>
              <a:t>Origins of the Cold War</a:t>
            </a:r>
            <a:r>
              <a:rPr lang="en-GB" dirty="0"/>
              <a:t>’ in Foreign Affairs magazine (1967).</a:t>
            </a:r>
          </a:p>
          <a:p>
            <a:endParaRPr lang="en-GB" dirty="0"/>
          </a:p>
          <a:p>
            <a:r>
              <a:rPr lang="en-GB" i="1" dirty="0"/>
              <a:t>‘Marxism-Leninism gave the Russian leaders a view of the world in which the existence of any non-Communist state was by definition a threat to the Soviet Union…’</a:t>
            </a:r>
          </a:p>
          <a:p>
            <a:endParaRPr lang="en-GB" dirty="0"/>
          </a:p>
          <a:p>
            <a:r>
              <a:rPr lang="en-GB" dirty="0"/>
              <a:t>Other orthodox historians have included </a:t>
            </a:r>
            <a:r>
              <a:rPr lang="en-GB" dirty="0">
                <a:solidFill>
                  <a:srgbClr val="92D050"/>
                </a:solidFill>
              </a:rPr>
              <a:t>William H. McNeill</a:t>
            </a:r>
            <a:r>
              <a:rPr lang="en-GB" dirty="0"/>
              <a:t>, </a:t>
            </a:r>
            <a:r>
              <a:rPr lang="en-GB" dirty="0">
                <a:solidFill>
                  <a:srgbClr val="FFFF00"/>
                </a:solidFill>
              </a:rPr>
              <a:t>Herbert </a:t>
            </a:r>
            <a:r>
              <a:rPr lang="en-GB" dirty="0" err="1">
                <a:solidFill>
                  <a:srgbClr val="FFFF00"/>
                </a:solidFill>
              </a:rPr>
              <a:t>Feis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Jerald Combs</a:t>
            </a:r>
            <a:r>
              <a:rPr lang="en-GB" dirty="0"/>
              <a:t>. Winston Churchill and George Kennan could also be considered shapers of the Orthodox perspective.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59" y="1226127"/>
            <a:ext cx="1982766" cy="24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44" y="3842351"/>
            <a:ext cx="1873481" cy="28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Revisionist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5389"/>
            <a:ext cx="5193978" cy="5665102"/>
          </a:xfrm>
        </p:spPr>
        <p:txBody>
          <a:bodyPr>
            <a:noAutofit/>
          </a:bodyPr>
          <a:lstStyle/>
          <a:p>
            <a:r>
              <a:rPr lang="en-GB" sz="2400" dirty="0"/>
              <a:t>A new perspective emerged during the 1960s when many Americans began to </a:t>
            </a:r>
            <a:r>
              <a:rPr lang="en-GB" sz="2400" dirty="0">
                <a:solidFill>
                  <a:srgbClr val="FFFF00"/>
                </a:solidFill>
              </a:rPr>
              <a:t>question the actions of their own government </a:t>
            </a:r>
            <a:r>
              <a:rPr lang="en-GB" sz="2400" dirty="0"/>
              <a:t>over the controversial war in Vietnam.</a:t>
            </a:r>
          </a:p>
          <a:p>
            <a:endParaRPr lang="en-GB" sz="2400" dirty="0"/>
          </a:p>
          <a:p>
            <a:r>
              <a:rPr lang="en-GB" sz="2400" dirty="0"/>
              <a:t>They believed that the </a:t>
            </a:r>
            <a:r>
              <a:rPr lang="en-GB" sz="2400" dirty="0">
                <a:solidFill>
                  <a:srgbClr val="00B0F0"/>
                </a:solidFill>
              </a:rPr>
              <a:t>USA was responsible for the Cold War</a:t>
            </a:r>
            <a:r>
              <a:rPr lang="en-GB" sz="2400" dirty="0"/>
              <a:t>. They argue that US policy was linked to the </a:t>
            </a:r>
            <a:r>
              <a:rPr lang="en-GB" sz="2400" dirty="0">
                <a:solidFill>
                  <a:srgbClr val="92D050"/>
                </a:solidFill>
              </a:rPr>
              <a:t>needs of capitalism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Containment was all about securing access to markets. US was aggressive and wanted to </a:t>
            </a:r>
            <a:r>
              <a:rPr lang="en-GB" sz="2400" dirty="0">
                <a:solidFill>
                  <a:srgbClr val="FFC000"/>
                </a:solidFill>
              </a:rPr>
              <a:t>dominate the post-war world</a:t>
            </a:r>
            <a:r>
              <a:rPr lang="en-GB" sz="2400" dirty="0"/>
              <a:t>.</a:t>
            </a:r>
          </a:p>
        </p:txBody>
      </p:sp>
      <p:pic>
        <p:nvPicPr>
          <p:cNvPr id="5" name="Picture 4" descr="A person holding a sign&#10;&#10;Description generated with very high confidence">
            <a:extLst>
              <a:ext uri="{FF2B5EF4-FFF2-40B4-BE49-F238E27FC236}">
                <a16:creationId xmlns:a16="http://schemas.microsoft.com/office/drawing/2014/main" id="{C72016A0-2AE5-46A7-86AC-AC8C6F78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3" y="3569409"/>
            <a:ext cx="2102978" cy="3030200"/>
          </a:xfrm>
          <a:prstGeom prst="rect">
            <a:avLst/>
          </a:prstGeom>
        </p:spPr>
      </p:pic>
      <p:pic>
        <p:nvPicPr>
          <p:cNvPr id="7" name="Picture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40972216-F39F-4851-9FC6-4BF6D85F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3" y="1187204"/>
            <a:ext cx="3294054" cy="218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3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Revisionist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4726"/>
            <a:ext cx="6858000" cy="54032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most famous revisionist writer is </a:t>
            </a:r>
            <a:r>
              <a:rPr lang="en-GB" dirty="0">
                <a:solidFill>
                  <a:srgbClr val="00B0F0"/>
                </a:solidFill>
              </a:rPr>
              <a:t>William </a:t>
            </a:r>
            <a:r>
              <a:rPr lang="en-GB" dirty="0" err="1">
                <a:solidFill>
                  <a:srgbClr val="00B0F0"/>
                </a:solidFill>
              </a:rPr>
              <a:t>Appleman</a:t>
            </a:r>
            <a:r>
              <a:rPr lang="en-GB" dirty="0">
                <a:solidFill>
                  <a:srgbClr val="00B0F0"/>
                </a:solidFill>
              </a:rPr>
              <a:t> Williams </a:t>
            </a:r>
            <a:r>
              <a:rPr lang="en-GB" dirty="0"/>
              <a:t>who’s book ‘</a:t>
            </a:r>
            <a:r>
              <a:rPr lang="en-GB" i="1" dirty="0">
                <a:solidFill>
                  <a:srgbClr val="FFFF00"/>
                </a:solidFill>
              </a:rPr>
              <a:t>The Tragedy of American Diplomacy</a:t>
            </a:r>
            <a:r>
              <a:rPr lang="en-GB" dirty="0"/>
              <a:t>’ (1962) argued that US policy was a form of ‘</a:t>
            </a:r>
            <a:r>
              <a:rPr lang="en-GB" dirty="0">
                <a:solidFill>
                  <a:srgbClr val="92D050"/>
                </a:solidFill>
              </a:rPr>
              <a:t>dollar diplomacy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Other famous revisionists include </a:t>
            </a:r>
            <a:r>
              <a:rPr lang="en-GB" dirty="0">
                <a:solidFill>
                  <a:srgbClr val="92D050"/>
                </a:solidFill>
              </a:rPr>
              <a:t>Gabriel and Joyce </a:t>
            </a:r>
            <a:r>
              <a:rPr lang="en-GB" dirty="0" err="1">
                <a:solidFill>
                  <a:srgbClr val="92D050"/>
                </a:solidFill>
              </a:rPr>
              <a:t>Kolko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Gar </a:t>
            </a:r>
            <a:r>
              <a:rPr lang="en-GB" dirty="0" err="1">
                <a:solidFill>
                  <a:srgbClr val="FFC000"/>
                </a:solidFill>
              </a:rPr>
              <a:t>Alperowitz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Walter </a:t>
            </a:r>
            <a:r>
              <a:rPr lang="en-GB" dirty="0" err="1">
                <a:solidFill>
                  <a:srgbClr val="FF0000"/>
                </a:solidFill>
              </a:rPr>
              <a:t>LeFeber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Gar </a:t>
            </a:r>
            <a:r>
              <a:rPr lang="en-GB" dirty="0" err="1"/>
              <a:t>Alperowitz</a:t>
            </a:r>
            <a:r>
              <a:rPr lang="en-GB" dirty="0"/>
              <a:t> has argued that the primary reason the atomic bomb was dropped on Japan was to ‘</a:t>
            </a:r>
            <a:r>
              <a:rPr lang="en-GB" dirty="0">
                <a:solidFill>
                  <a:srgbClr val="00B0F0"/>
                </a:solidFill>
              </a:rPr>
              <a:t>scare</a:t>
            </a:r>
            <a:r>
              <a:rPr lang="en-GB" dirty="0"/>
              <a:t>’ the USSR.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34" y="1252907"/>
            <a:ext cx="1758131" cy="262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80" y="4021281"/>
            <a:ext cx="1706437" cy="263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8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Post-Revisionist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4726"/>
            <a:ext cx="6858000" cy="54032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</a:t>
            </a:r>
            <a:r>
              <a:rPr lang="en-GB" dirty="0">
                <a:solidFill>
                  <a:srgbClr val="00B0F0"/>
                </a:solidFill>
              </a:rPr>
              <a:t>third perspective </a:t>
            </a:r>
            <a:r>
              <a:rPr lang="en-GB" dirty="0"/>
              <a:t>emerged in the 1970s and 1980s that questioned both the orthodox and revisionists.</a:t>
            </a:r>
          </a:p>
          <a:p>
            <a:endParaRPr lang="en-GB" dirty="0"/>
          </a:p>
          <a:p>
            <a:r>
              <a:rPr lang="en-GB" dirty="0"/>
              <a:t>US historian </a:t>
            </a:r>
            <a:r>
              <a:rPr lang="en-GB" dirty="0">
                <a:solidFill>
                  <a:srgbClr val="FFC000"/>
                </a:solidFill>
              </a:rPr>
              <a:t>John Lewis Gaddis </a:t>
            </a:r>
            <a:r>
              <a:rPr lang="en-GB" dirty="0"/>
              <a:t>was a key proponent of this school and he argued that war grew out of </a:t>
            </a:r>
            <a:r>
              <a:rPr lang="en-GB" dirty="0">
                <a:solidFill>
                  <a:srgbClr val="FFFF00"/>
                </a:solidFill>
              </a:rPr>
              <a:t>complex misconceptions </a:t>
            </a:r>
            <a:r>
              <a:rPr lang="en-GB" dirty="0"/>
              <a:t>on both sides.</a:t>
            </a:r>
          </a:p>
          <a:p>
            <a:endParaRPr lang="en-GB" dirty="0"/>
          </a:p>
          <a:p>
            <a:r>
              <a:rPr lang="en-GB" dirty="0"/>
              <a:t>Both sides </a:t>
            </a:r>
            <a:r>
              <a:rPr lang="en-GB" dirty="0">
                <a:solidFill>
                  <a:srgbClr val="92D050"/>
                </a:solidFill>
              </a:rPr>
              <a:t>failed to recognise the needs of each other</a:t>
            </a:r>
            <a:r>
              <a:rPr lang="en-GB" dirty="0"/>
              <a:t> and both overestimated the strength of each side. Long-term factors made peace between them difficult.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78" y="966353"/>
            <a:ext cx="1909443" cy="2936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92" y="4125191"/>
            <a:ext cx="1678020" cy="24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4726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What do Post-Cold War ‘New’ historians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4726"/>
            <a:ext cx="6858000" cy="54032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Since the end of the Cold War in 1989, many </a:t>
            </a:r>
            <a:r>
              <a:rPr lang="en-GB" dirty="0">
                <a:solidFill>
                  <a:srgbClr val="92D050"/>
                </a:solidFill>
              </a:rPr>
              <a:t>Soviet archives </a:t>
            </a:r>
            <a:r>
              <a:rPr lang="en-GB" dirty="0"/>
              <a:t>have been opened which have allowed historians to see events from the Soviet perspective.</a:t>
            </a:r>
          </a:p>
          <a:p>
            <a:endParaRPr lang="en-GB" dirty="0"/>
          </a:p>
          <a:p>
            <a:r>
              <a:rPr lang="en-GB" dirty="0"/>
              <a:t>This has led to a growing consensus that </a:t>
            </a:r>
            <a:r>
              <a:rPr lang="en-GB" dirty="0">
                <a:solidFill>
                  <a:srgbClr val="FFFF00"/>
                </a:solidFill>
              </a:rPr>
              <a:t>both sides were to blame</a:t>
            </a:r>
            <a:r>
              <a:rPr lang="en-GB" dirty="0"/>
              <a:t>, but that Stalin </a:t>
            </a:r>
            <a:r>
              <a:rPr lang="en-GB" dirty="0">
                <a:solidFill>
                  <a:srgbClr val="00B0F0"/>
                </a:solidFill>
              </a:rPr>
              <a:t>really was a crazy leader </a:t>
            </a:r>
            <a:r>
              <a:rPr lang="en-GB" dirty="0"/>
              <a:t>and his actions encouraged war. </a:t>
            </a:r>
          </a:p>
          <a:p>
            <a:endParaRPr lang="en-GB" dirty="0"/>
          </a:p>
          <a:p>
            <a:r>
              <a:rPr lang="en-GB" dirty="0"/>
              <a:t>The New historians, using new evidence, focus more on the </a:t>
            </a:r>
            <a:r>
              <a:rPr lang="en-GB" dirty="0">
                <a:solidFill>
                  <a:srgbClr val="FFC000"/>
                </a:solidFill>
              </a:rPr>
              <a:t>role of individuals and their ideologies</a:t>
            </a:r>
            <a:r>
              <a:rPr lang="en-GB" dirty="0"/>
              <a:t>. John Lewis Gaddis, Daniel </a:t>
            </a:r>
            <a:r>
              <a:rPr lang="en-GB" dirty="0" err="1"/>
              <a:t>Yergin</a:t>
            </a:r>
            <a:r>
              <a:rPr lang="en-GB" dirty="0"/>
              <a:t> and Constantine </a:t>
            </a:r>
            <a:r>
              <a:rPr lang="en-GB" dirty="0" err="1"/>
              <a:t>Pleshakov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78" y="991466"/>
            <a:ext cx="1972226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35" y="4135582"/>
            <a:ext cx="1715694" cy="25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What caused the Cold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7055427" cy="57046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Views on this issue depend a lot upon how you view the </a:t>
            </a:r>
            <a:r>
              <a:rPr lang="en-GB" dirty="0">
                <a:solidFill>
                  <a:srgbClr val="00B0F0"/>
                </a:solidFill>
              </a:rPr>
              <a:t>nature of Cold War </a:t>
            </a:r>
            <a:r>
              <a:rPr lang="en-GB" dirty="0"/>
              <a:t>itself: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Was it a conflict about </a:t>
            </a:r>
            <a:r>
              <a:rPr lang="en-GB" dirty="0">
                <a:solidFill>
                  <a:srgbClr val="FFFF00"/>
                </a:solidFill>
              </a:rPr>
              <a:t>ideas and political systems</a:t>
            </a:r>
            <a:r>
              <a:rPr lang="en-GB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Was it a conflict about </a:t>
            </a:r>
            <a:r>
              <a:rPr lang="en-GB" dirty="0">
                <a:solidFill>
                  <a:srgbClr val="92D050"/>
                </a:solidFill>
              </a:rPr>
              <a:t>rival economic systems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Was it a conflict about </a:t>
            </a:r>
            <a:r>
              <a:rPr lang="en-GB" dirty="0">
                <a:solidFill>
                  <a:srgbClr val="FF0000"/>
                </a:solidFill>
              </a:rPr>
              <a:t>Great Power Rivalry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Rank these 3 factors in </a:t>
            </a:r>
            <a:r>
              <a:rPr lang="en-GB" dirty="0">
                <a:solidFill>
                  <a:srgbClr val="FFFF00"/>
                </a:solidFill>
              </a:rPr>
              <a:t>order of importance. </a:t>
            </a:r>
            <a:r>
              <a:rPr lang="en-GB" dirty="0"/>
              <a:t>Now get into groups. Using your notes, timelines and textbooks, put together a case arguing for one of the above factors. You will be judged on your </a:t>
            </a:r>
            <a:r>
              <a:rPr lang="en-GB" dirty="0">
                <a:solidFill>
                  <a:srgbClr val="FFC000"/>
                </a:solidFill>
              </a:rPr>
              <a:t>evidence &amp; arguments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64" y="258855"/>
            <a:ext cx="2241655" cy="307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73" y="4005696"/>
            <a:ext cx="19050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1. Role of Ideology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FF00"/>
                </a:solidFill>
              </a:rPr>
              <a:t>examples, facts and details </a:t>
            </a:r>
            <a:r>
              <a:rPr lang="en-GB" dirty="0"/>
              <a:t>could we give to prove the Cold War was a result of </a:t>
            </a:r>
            <a:r>
              <a:rPr lang="en-GB" dirty="0">
                <a:solidFill>
                  <a:srgbClr val="00B0F0"/>
                </a:solidFill>
              </a:rPr>
              <a:t>ideology struggle</a:t>
            </a:r>
            <a:r>
              <a:rPr lang="en-GB" dirty="0"/>
              <a:t>? What events could we analyse to prove this?</a:t>
            </a:r>
          </a:p>
          <a:p>
            <a:endParaRPr lang="en-GB" sz="1000" dirty="0"/>
          </a:p>
          <a:p>
            <a:r>
              <a:rPr lang="en-GB" dirty="0"/>
              <a:t>Communism vs. Capitalism – 19</a:t>
            </a:r>
            <a:r>
              <a:rPr lang="en-GB" baseline="30000" dirty="0"/>
              <a:t>th</a:t>
            </a:r>
            <a:endParaRPr lang="en-GB" dirty="0"/>
          </a:p>
          <a:p>
            <a:r>
              <a:rPr lang="en-GB" dirty="0"/>
              <a:t>Bolshevik Revolution 1917; Red Scare in USA: 1920s</a:t>
            </a:r>
          </a:p>
          <a:p>
            <a:r>
              <a:rPr lang="en-GB" dirty="0"/>
              <a:t>Western attempts to destroy Communism 1918-22</a:t>
            </a:r>
          </a:p>
          <a:p>
            <a:r>
              <a:rPr lang="en-GB" dirty="0"/>
              <a:t>Salami tactics used in post-war Europe; Czech Coup</a:t>
            </a:r>
          </a:p>
          <a:p>
            <a:r>
              <a:rPr lang="en-GB" dirty="0"/>
              <a:t>COMINTERN, COMINFORM and worldwide revolution</a:t>
            </a:r>
          </a:p>
          <a:p>
            <a:r>
              <a:rPr lang="en-GB" dirty="0"/>
              <a:t>Rise of Communist Parties post-war – Greece, France, Italy</a:t>
            </a:r>
          </a:p>
          <a:p>
            <a:r>
              <a:rPr lang="en-GB" dirty="0"/>
              <a:t>Marshall Plan and ‘Dollar Imperialism’</a:t>
            </a:r>
          </a:p>
          <a:p>
            <a:r>
              <a:rPr lang="en-GB" dirty="0"/>
              <a:t>US calls for ‘free trade’ and ‘democracy’ in Atlantic Charter and war conferences – American Imperialism?</a:t>
            </a:r>
          </a:p>
          <a:p>
            <a:r>
              <a:rPr lang="en-GB" dirty="0"/>
              <a:t>Iron Curtain Speech, Stalin’s Speeches and Ideology</a:t>
            </a:r>
          </a:p>
          <a:p>
            <a:r>
              <a:rPr lang="en-GB" dirty="0"/>
              <a:t>Western Liberal Democracy vs. Soviet Totalitarianism?</a:t>
            </a:r>
          </a:p>
          <a:p>
            <a:r>
              <a:rPr lang="en-GB" dirty="0"/>
              <a:t>Stalinism = paranoid and hostile to outside world? (Gaddis)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3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2. Role of Economic Rivalry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FF00"/>
                </a:solidFill>
              </a:rPr>
              <a:t>examples, facts and details </a:t>
            </a:r>
            <a:r>
              <a:rPr lang="en-GB" dirty="0"/>
              <a:t>could we give to prove the Cold War was a result of </a:t>
            </a:r>
            <a:r>
              <a:rPr lang="en-GB" dirty="0">
                <a:solidFill>
                  <a:srgbClr val="00B0F0"/>
                </a:solidFill>
              </a:rPr>
              <a:t>economic rivalry</a:t>
            </a:r>
            <a:r>
              <a:rPr lang="en-GB" dirty="0"/>
              <a:t>? What events could we analyse to prove this?</a:t>
            </a:r>
          </a:p>
          <a:p>
            <a:endParaRPr lang="en-GB" sz="1000" dirty="0"/>
          </a:p>
          <a:p>
            <a:r>
              <a:rPr lang="en-GB" dirty="0"/>
              <a:t>US economic policy – open markets, free trade, IMF, GATT, World Bank, Bretton Woods Agreement – free market capitalism? Threat to Soviet Planned Economy? Dollar Imperialism?</a:t>
            </a:r>
          </a:p>
          <a:p>
            <a:r>
              <a:rPr lang="en-GB" dirty="0"/>
              <a:t>Marshall Plan – aim to prevent Communism by solving poverty in Europe? </a:t>
            </a:r>
          </a:p>
          <a:p>
            <a:r>
              <a:rPr lang="en-GB" dirty="0"/>
              <a:t>COMECON – Soviet attempt to create economic sphere of influence? Imposed Stalinist economic systems</a:t>
            </a:r>
          </a:p>
          <a:p>
            <a:r>
              <a:rPr lang="en-GB" dirty="0"/>
              <a:t>German Problem – Stalin feared economically powerful Germany, US wanted to export to Germany, West introduced new currency in its zones – led to Berlin Blockade</a:t>
            </a:r>
          </a:p>
          <a:p>
            <a:r>
              <a:rPr lang="en-GB" dirty="0"/>
              <a:t>Iran Crisis 1946 – Stalin/West wanted control of Iranian Oil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7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3. Role of Great Power Rivalry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FF00"/>
                </a:solidFill>
              </a:rPr>
              <a:t>examples, facts and details </a:t>
            </a:r>
            <a:r>
              <a:rPr lang="en-GB" dirty="0"/>
              <a:t>could we give to prove the Cold War was a result of </a:t>
            </a:r>
            <a:r>
              <a:rPr lang="en-GB" dirty="0">
                <a:solidFill>
                  <a:srgbClr val="00B0F0"/>
                </a:solidFill>
              </a:rPr>
              <a:t>Great Power rivalry</a:t>
            </a:r>
            <a:r>
              <a:rPr lang="en-GB" dirty="0"/>
              <a:t>? What events could we analyse to prove this?</a:t>
            </a:r>
          </a:p>
          <a:p>
            <a:endParaRPr lang="en-GB" sz="1000" dirty="0"/>
          </a:p>
          <a:p>
            <a:r>
              <a:rPr lang="en-GB" dirty="0"/>
              <a:t>Breakdown a result of traditional great power rivalry – a balance of power always emerges in history, especially in the power-vacuum of post-war Europe – now Superpowers</a:t>
            </a:r>
          </a:p>
          <a:p>
            <a:r>
              <a:rPr lang="en-GB" dirty="0"/>
              <a:t>Alexis de Tocqueville (1835) – US and Russia seemed destined to control half the world</a:t>
            </a:r>
          </a:p>
          <a:p>
            <a:r>
              <a:rPr lang="en-GB" dirty="0"/>
              <a:t>Both expansionist power – both needed to ‘feed’ their countries with raw materials, new markets, make the world safe for their countries</a:t>
            </a:r>
          </a:p>
          <a:p>
            <a:r>
              <a:rPr lang="en-GB" dirty="0"/>
              <a:t>Kissinger (1980s) – Soviet policy a continuation of Tsarist empire building, US policy similar?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6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Was the war inevitable?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6951519" cy="57046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By viewing the Cold War as a result of either ideological, economic or great power conflict, we risk the danger of assuming that the Cold War was always </a:t>
            </a:r>
            <a:r>
              <a:rPr lang="en-GB" dirty="0">
                <a:solidFill>
                  <a:srgbClr val="FFC000"/>
                </a:solidFill>
              </a:rPr>
              <a:t>inevitable</a:t>
            </a:r>
            <a:r>
              <a:rPr lang="en-GB" dirty="0"/>
              <a:t>. But was it?</a:t>
            </a:r>
          </a:p>
          <a:p>
            <a:endParaRPr lang="en-GB" dirty="0"/>
          </a:p>
          <a:p>
            <a:r>
              <a:rPr lang="en-GB" dirty="0"/>
              <a:t>Some historians have argued that war wasn’t inevitable but it was the </a:t>
            </a:r>
            <a:r>
              <a:rPr lang="en-GB" dirty="0">
                <a:solidFill>
                  <a:srgbClr val="FFFF00"/>
                </a:solidFill>
              </a:rPr>
              <a:t>actions of governments and individual leaders</a:t>
            </a:r>
            <a:r>
              <a:rPr lang="en-GB" dirty="0"/>
              <a:t> on both sides that increased tension. Which point do you agree with? Why?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  <a:p>
            <a:endParaRPr lang="en-GB" sz="13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Was the USSR to blame?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Was the USA to blame?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Or were both guilty of misreading each other? Was it </a:t>
            </a:r>
            <a:r>
              <a:rPr lang="en-GB" dirty="0">
                <a:solidFill>
                  <a:srgbClr val="00B0F0"/>
                </a:solidFill>
              </a:rPr>
              <a:t>fear and suspicion </a:t>
            </a:r>
            <a:r>
              <a:rPr lang="en-GB" dirty="0"/>
              <a:t>of the other?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19" y="3511295"/>
            <a:ext cx="2015836" cy="2886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5" y="276876"/>
            <a:ext cx="2383520" cy="25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0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USSR was to blame?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00B0F0"/>
                </a:solidFill>
              </a:rPr>
              <a:t>examples, facts and details </a:t>
            </a:r>
            <a:r>
              <a:rPr lang="en-GB" dirty="0"/>
              <a:t>could we give to prove the </a:t>
            </a:r>
            <a:r>
              <a:rPr lang="en-GB" dirty="0">
                <a:solidFill>
                  <a:srgbClr val="FFFF00"/>
                </a:solidFill>
              </a:rPr>
              <a:t>USSR’s actions </a:t>
            </a:r>
            <a:r>
              <a:rPr lang="en-GB" dirty="0"/>
              <a:t>caused the Cold War?</a:t>
            </a:r>
          </a:p>
          <a:p>
            <a:endParaRPr lang="en-GB" sz="1900" dirty="0"/>
          </a:p>
          <a:p>
            <a:r>
              <a:rPr lang="en-GB" dirty="0"/>
              <a:t>Roosevelt said at Yalta that he wanted US troops gone from Germany within 2 years.</a:t>
            </a:r>
          </a:p>
          <a:p>
            <a:r>
              <a:rPr lang="en-GB" dirty="0"/>
              <a:t>US expected USSR to be part of new global system – UN, IMF, Bretton Woods, ACC in Germany</a:t>
            </a:r>
          </a:p>
          <a:p>
            <a:r>
              <a:rPr lang="en-GB" dirty="0"/>
              <a:t>Stalin disregarded promises at Yalta regarding Eastern Europe – used Salami Tactics to control</a:t>
            </a:r>
          </a:p>
          <a:p>
            <a:r>
              <a:rPr lang="en-GB" dirty="0"/>
              <a:t>Remained in Northern Iran despite promises to withdraw</a:t>
            </a:r>
          </a:p>
          <a:p>
            <a:r>
              <a:rPr lang="en-GB" dirty="0"/>
              <a:t>Berlin Blockade was aggressive</a:t>
            </a:r>
          </a:p>
          <a:p>
            <a:r>
              <a:rPr lang="en-GB" dirty="0"/>
              <a:t>COMINFORM evidence of Stalin’s expansionism</a:t>
            </a:r>
          </a:p>
          <a:p>
            <a:r>
              <a:rPr lang="en-GB" dirty="0"/>
              <a:t>Stalin promoted hostility to the West within the USSR</a:t>
            </a:r>
          </a:p>
        </p:txBody>
      </p:sp>
    </p:spTree>
    <p:extLst>
      <p:ext uri="{BB962C8B-B14F-4D97-AF65-F5344CB8AC3E}">
        <p14:creationId xmlns:p14="http://schemas.microsoft.com/office/powerpoint/2010/main" val="7562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USA was to blame?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00B0F0"/>
                </a:solidFill>
              </a:rPr>
              <a:t>examples, facts and details </a:t>
            </a:r>
            <a:r>
              <a:rPr lang="en-GB" dirty="0"/>
              <a:t>could we give to prove the </a:t>
            </a:r>
            <a:r>
              <a:rPr lang="en-GB" dirty="0">
                <a:solidFill>
                  <a:srgbClr val="FFFF00"/>
                </a:solidFill>
              </a:rPr>
              <a:t>USA’s actions </a:t>
            </a:r>
            <a:r>
              <a:rPr lang="en-GB" dirty="0"/>
              <a:t>caused the Cold War?</a:t>
            </a:r>
          </a:p>
          <a:p>
            <a:endParaRPr lang="en-GB" sz="1900" dirty="0"/>
          </a:p>
          <a:p>
            <a:r>
              <a:rPr lang="en-GB" dirty="0"/>
              <a:t>USSR had legitimate security concerns – faced a hostile West since 1917, lost 20 million in war, weak economy – needed a buffer zone in Eastern Europe to prevent future attacks.</a:t>
            </a:r>
          </a:p>
          <a:p>
            <a:r>
              <a:rPr lang="en-GB" dirty="0"/>
              <a:t>USSR’s actions stemmed from USA’s actions – atomic bomb threatening, USA determined to impose its own ideas on world.</a:t>
            </a:r>
          </a:p>
          <a:p>
            <a:r>
              <a:rPr lang="en-GB" dirty="0"/>
              <a:t>Truman exaggerated Communist threat to Congress in order to defend its position in Europe</a:t>
            </a:r>
          </a:p>
          <a:p>
            <a:r>
              <a:rPr lang="en-GB" dirty="0"/>
              <a:t>US viewed all Soviet actions as ideological – didn’t understand USSR’s need for security – saw as aggression</a:t>
            </a:r>
          </a:p>
          <a:p>
            <a:r>
              <a:rPr lang="en-GB" dirty="0"/>
              <a:t>Introduction of new currency into Berlin was provocative, US wanted an anti-Soviet state</a:t>
            </a:r>
          </a:p>
          <a:p>
            <a:r>
              <a:rPr lang="en-GB" dirty="0"/>
              <a:t>Establishment of NATO was an aggressive action</a:t>
            </a:r>
          </a:p>
        </p:txBody>
      </p:sp>
    </p:spTree>
    <p:extLst>
      <p:ext uri="{BB962C8B-B14F-4D97-AF65-F5344CB8AC3E}">
        <p14:creationId xmlns:p14="http://schemas.microsoft.com/office/powerpoint/2010/main" val="17860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Were both sides to blame?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392"/>
            <a:ext cx="9144000" cy="57046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FF00"/>
                </a:solidFill>
              </a:rPr>
              <a:t>examples, facts and details </a:t>
            </a:r>
            <a:r>
              <a:rPr lang="en-GB" dirty="0"/>
              <a:t>could we give to prove that fear and suspicion by </a:t>
            </a:r>
            <a:r>
              <a:rPr lang="en-GB" dirty="0">
                <a:solidFill>
                  <a:srgbClr val="00B0F0"/>
                </a:solidFill>
              </a:rPr>
              <a:t>both sides caused </a:t>
            </a:r>
            <a:r>
              <a:rPr lang="en-GB" dirty="0"/>
              <a:t>the Cold War?</a:t>
            </a:r>
          </a:p>
          <a:p>
            <a:endParaRPr lang="en-GB" sz="1900" dirty="0"/>
          </a:p>
          <a:p>
            <a:r>
              <a:rPr lang="en-GB" dirty="0"/>
              <a:t>The West and USA feared communism as a threat to its existence – its presence in the world would also be a threat</a:t>
            </a:r>
          </a:p>
          <a:p>
            <a:r>
              <a:rPr lang="en-GB" dirty="0"/>
              <a:t>USSR’s actions were suspicious and expansionist – went against spirit of Yalta</a:t>
            </a:r>
          </a:p>
          <a:p>
            <a:r>
              <a:rPr lang="en-GB" dirty="0"/>
              <a:t>Kennan’s Long Telegram presented a very fearful view of the USSR – needed to be stopped.</a:t>
            </a:r>
          </a:p>
          <a:p>
            <a:r>
              <a:rPr lang="en-GB" dirty="0"/>
              <a:t>Developing Red Scare in USA increased paranoia! China, Korea, USSR atomic bomb in 1949 – confirmed fears?</a:t>
            </a:r>
          </a:p>
          <a:p>
            <a:r>
              <a:rPr lang="en-GB" dirty="0"/>
              <a:t>USSR scared due to weak position after war – USA had strong economy, nuclear monopoly – US imperialism?</a:t>
            </a:r>
          </a:p>
          <a:p>
            <a:r>
              <a:rPr lang="en-GB" dirty="0"/>
              <a:t>Stalin was a paranoid leader – totalitarian state meant his fear prevailed – lack of dialogue within USSR – unable to view US actions logically?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1755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Who was to blame for the breakdown of the Grand Alliance?</vt:lpstr>
      <vt:lpstr>What caused the Cold War?</vt:lpstr>
      <vt:lpstr>1. Role of Ideology</vt:lpstr>
      <vt:lpstr>2. Role of Economic Rivalry</vt:lpstr>
      <vt:lpstr>3. Role of Great Power Rivalry</vt:lpstr>
      <vt:lpstr>Was the war inevitable?</vt:lpstr>
      <vt:lpstr>The USSR was to blame?</vt:lpstr>
      <vt:lpstr>The USA was to blame?</vt:lpstr>
      <vt:lpstr>Were both sides to blame?</vt:lpstr>
      <vt:lpstr>How have historians interpreted the Cold War?</vt:lpstr>
      <vt:lpstr>How have historians interpreted the Cold War?</vt:lpstr>
      <vt:lpstr>What do Orthodox historians think?</vt:lpstr>
      <vt:lpstr>What do Orthodox historians think?</vt:lpstr>
      <vt:lpstr>What do Revisionist historians think?</vt:lpstr>
      <vt:lpstr>What do Revisionist historians think?</vt:lpstr>
      <vt:lpstr>What do Post-Revisionist historians think?</vt:lpstr>
      <vt:lpstr>What do Post-Cold War ‘New’ historians think?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was to blame for the breakdown of the Grand Alliance?</dc:title>
  <dc:creator>Stephen Budd</dc:creator>
  <cp:lastModifiedBy>Stephen Budd</cp:lastModifiedBy>
  <cp:revision>30</cp:revision>
  <dcterms:created xsi:type="dcterms:W3CDTF">2015-09-21T10:01:48Z</dcterms:created>
  <dcterms:modified xsi:type="dcterms:W3CDTF">2017-08-03T10:17:53Z</dcterms:modified>
</cp:coreProperties>
</file>