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103" d="100"/>
          <a:sy n="103" d="100"/>
        </p:scale>
        <p:origin x="67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4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16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1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8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8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8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9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F427F-5B1B-464A-942D-527D6FA56333}" type="datetimeFigureOut">
              <a:rPr lang="en-GB" smtClean="0"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6AA9-22C4-48DD-9955-309304E0E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98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hk/url?sa=i&amp;rct=j&amp;q=&amp;esrc=s&amp;source=images&amp;cd=&amp;cad=rja&amp;uact=8&amp;ved=0ahUKEwix1fqUutrQAhXCi5QKHbO9BkcQjRwIBw&amp;url=http%3A%2F%2Fwww.ww2incolor.com%2Fjapan%2FC__pia%2Bde%2Ba%2BManchuria%2B_15_.html&amp;psig=AFQjCNE58Hzi5KhoCbv0xwxgszDR5-T7bw&amp;ust=148093799453614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google.com.hk/url?sa=i&amp;rct=j&amp;q=&amp;esrc=s&amp;source=images&amp;cd=&amp;cad=rja&amp;uact=8&amp;ved=0ahUKEwjgs9XhvtrQAhVEVZQKHV4iCYYQjRwIBw&amp;url=https%3A%2F%2Fjamespetersnell.wordpress.com%2Ftag%2Fleague-of-nations%2F&amp;psig=AFQjCNH-j5v9fGIqMeWeBEtyxUwchyF-MA&amp;ust=14809391784415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9111509" cy="1875216"/>
          </a:xfrm>
        </p:spPr>
        <p:txBody>
          <a:bodyPr>
            <a:normAutofit/>
          </a:bodyPr>
          <a:lstStyle/>
          <a:p>
            <a:r>
              <a:rPr lang="en-GB" b="1" u="sng" dirty="0"/>
              <a:t>What was the response to the Invasion of Manchuria?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2033169"/>
            <a:ext cx="9144001" cy="993170"/>
          </a:xfrm>
        </p:spPr>
        <p:txBody>
          <a:bodyPr>
            <a:norm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L/O – To analyse the domestic and international responses to the invasion of Manchuria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3" y="2957435"/>
            <a:ext cx="5011529" cy="376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age result for invasion of manchur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959">
            <a:off x="5501023" y="3406123"/>
            <a:ext cx="3322004" cy="2785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0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Japan – Manchukuo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Through the leadership of the </a:t>
            </a:r>
            <a:r>
              <a:rPr lang="en-GB" dirty="0">
                <a:solidFill>
                  <a:srgbClr val="92D050"/>
                </a:solidFill>
              </a:rPr>
              <a:t>Kwantung Army</a:t>
            </a:r>
            <a:r>
              <a:rPr lang="en-GB" dirty="0"/>
              <a:t>, </a:t>
            </a:r>
            <a:r>
              <a:rPr lang="en-GB" dirty="0">
                <a:solidFill>
                  <a:srgbClr val="00B0F0"/>
                </a:solidFill>
              </a:rPr>
              <a:t>Imperial Civil Service</a:t>
            </a:r>
            <a:r>
              <a:rPr lang="en-GB" dirty="0"/>
              <a:t>, and </a:t>
            </a:r>
            <a:r>
              <a:rPr lang="en-GB" dirty="0">
                <a:solidFill>
                  <a:srgbClr val="FFFF00"/>
                </a:solidFill>
              </a:rPr>
              <a:t>South Manchuria Railroad Company</a:t>
            </a:r>
            <a:r>
              <a:rPr lang="en-GB" dirty="0"/>
              <a:t>, Manchukuo’s economy boomed.</a:t>
            </a:r>
          </a:p>
          <a:p>
            <a:endParaRPr lang="en-GB" dirty="0"/>
          </a:p>
          <a:p>
            <a:r>
              <a:rPr lang="en-GB" dirty="0"/>
              <a:t>Plan were made to increase </a:t>
            </a:r>
            <a:r>
              <a:rPr lang="en-GB" dirty="0">
                <a:solidFill>
                  <a:srgbClr val="FF0000"/>
                </a:solidFill>
              </a:rPr>
              <a:t>Japanese colonisation </a:t>
            </a:r>
            <a:r>
              <a:rPr lang="en-GB" dirty="0"/>
              <a:t>– by 1941 over 100,000 had emigrated, the road network was doubled, telegraph network tripled in size, airfields were built, cities created.</a:t>
            </a:r>
          </a:p>
          <a:p>
            <a:endParaRPr lang="en-GB" dirty="0"/>
          </a:p>
          <a:p>
            <a:r>
              <a:rPr lang="en-GB" dirty="0"/>
              <a:t>In total, Japanese investment was valued at 4 billion Yen between 1931-40, or </a:t>
            </a:r>
            <a:r>
              <a:rPr lang="en-GB" dirty="0">
                <a:solidFill>
                  <a:srgbClr val="FFC000"/>
                </a:solidFill>
              </a:rPr>
              <a:t>£9 billion GBP</a:t>
            </a:r>
            <a:r>
              <a:rPr lang="en-GB" dirty="0"/>
              <a:t>! This economic boom helped Japan’s economy to recover faster. By 1936, Japanese exports had </a:t>
            </a:r>
            <a:r>
              <a:rPr lang="en-GB" dirty="0">
                <a:solidFill>
                  <a:srgbClr val="FFFF00"/>
                </a:solidFill>
              </a:rPr>
              <a:t>surpassed 1929 levels by 60%!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81" y="3615825"/>
            <a:ext cx="2109473" cy="310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81" y="264572"/>
            <a:ext cx="2148132" cy="304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667">
            <a:off x="6230980" y="2444856"/>
            <a:ext cx="2477215" cy="165237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17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China – Anti-Japanese Protest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Within China, Chiang Kai-shek responded with a policy of ‘</a:t>
            </a:r>
            <a:r>
              <a:rPr lang="en-GB" dirty="0">
                <a:solidFill>
                  <a:srgbClr val="FFFF00"/>
                </a:solidFill>
              </a:rPr>
              <a:t>non-resistance, non-compromise, and non-negotiation</a:t>
            </a:r>
            <a:r>
              <a:rPr lang="en-GB" dirty="0"/>
              <a:t>’. </a:t>
            </a:r>
          </a:p>
          <a:p>
            <a:endParaRPr lang="en-GB" dirty="0"/>
          </a:p>
          <a:p>
            <a:r>
              <a:rPr lang="en-GB" dirty="0"/>
              <a:t>For Chiang, the GMD army was in no position to defeat Japan, especially consider that his control over China wasn’t complete, with </a:t>
            </a:r>
            <a:r>
              <a:rPr lang="en-GB" dirty="0">
                <a:solidFill>
                  <a:srgbClr val="00B0F0"/>
                </a:solidFill>
              </a:rPr>
              <a:t>independent warlords </a:t>
            </a:r>
            <a:r>
              <a:rPr lang="en-GB" dirty="0"/>
              <a:t>and the </a:t>
            </a:r>
            <a:r>
              <a:rPr lang="en-GB" dirty="0">
                <a:solidFill>
                  <a:srgbClr val="FF0000"/>
                </a:solidFill>
              </a:rPr>
              <a:t>CCP </a:t>
            </a:r>
            <a:r>
              <a:rPr lang="en-GB" dirty="0"/>
              <a:t>still threatening his rule.</a:t>
            </a:r>
          </a:p>
          <a:p>
            <a:endParaRPr lang="en-GB" dirty="0"/>
          </a:p>
          <a:p>
            <a:r>
              <a:rPr lang="en-GB" dirty="0"/>
              <a:t>Yet the lack of a response only served to </a:t>
            </a:r>
            <a:r>
              <a:rPr lang="en-GB" dirty="0">
                <a:solidFill>
                  <a:srgbClr val="92D050"/>
                </a:solidFill>
              </a:rPr>
              <a:t>inflame passions </a:t>
            </a:r>
            <a:r>
              <a:rPr lang="en-GB" dirty="0"/>
              <a:t>amongst the Chinese public, who were increasingly angered by Ching’s inaction.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57" y="1132556"/>
            <a:ext cx="1955053" cy="271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6606638" y="3253780"/>
            <a:ext cx="2232827" cy="33576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746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China – Anti-Japanese Protest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605032" cy="5725444"/>
          </a:xfrm>
        </p:spPr>
        <p:txBody>
          <a:bodyPr>
            <a:normAutofit fontScale="92500"/>
          </a:bodyPr>
          <a:lstStyle/>
          <a:p>
            <a:r>
              <a:rPr lang="en-GB" dirty="0"/>
              <a:t>Anti-Japanese boycotts soon spread throughout China, with Japanese imports falling by 30% in 1931, and by </a:t>
            </a:r>
            <a:r>
              <a:rPr lang="en-GB" dirty="0">
                <a:solidFill>
                  <a:srgbClr val="FF0000"/>
                </a:solidFill>
              </a:rPr>
              <a:t>90% in 1932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This anger is led to riots, especially in Shanghai. In January 1932, Japan </a:t>
            </a:r>
            <a:r>
              <a:rPr lang="en-GB" dirty="0">
                <a:solidFill>
                  <a:srgbClr val="92D050"/>
                </a:solidFill>
              </a:rPr>
              <a:t>sent 700 Marines and a fleet of destroyers </a:t>
            </a:r>
            <a:r>
              <a:rPr lang="en-GB" dirty="0"/>
              <a:t>into Shanghai to quell anti-Japanese riots which were spiralling out of control.</a:t>
            </a:r>
          </a:p>
          <a:p>
            <a:endParaRPr lang="en-GB" dirty="0"/>
          </a:p>
          <a:p>
            <a:r>
              <a:rPr lang="en-GB" dirty="0"/>
              <a:t>However a spontaneous Chinese resistance formed, with soldiers of the local </a:t>
            </a:r>
            <a:r>
              <a:rPr lang="en-GB" dirty="0">
                <a:solidFill>
                  <a:srgbClr val="FFFF00"/>
                </a:solidFill>
              </a:rPr>
              <a:t>Nineteenth Route Army</a:t>
            </a:r>
            <a:r>
              <a:rPr lang="en-GB" dirty="0"/>
              <a:t>, and </a:t>
            </a:r>
            <a:r>
              <a:rPr lang="en-GB" dirty="0">
                <a:solidFill>
                  <a:srgbClr val="00B0F0"/>
                </a:solidFill>
              </a:rPr>
              <a:t>Green Gang </a:t>
            </a:r>
            <a:r>
              <a:rPr lang="en-GB" dirty="0"/>
              <a:t>joining together to put up stiff resistance.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63" y="1202180"/>
            <a:ext cx="2823993" cy="181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22" y="3408183"/>
            <a:ext cx="2200243" cy="290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9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China – Anti-Japanese Protest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By the </a:t>
            </a:r>
            <a:r>
              <a:rPr lang="en-GB" dirty="0">
                <a:solidFill>
                  <a:srgbClr val="00B0F0"/>
                </a:solidFill>
              </a:rPr>
              <a:t>3</a:t>
            </a:r>
            <a:r>
              <a:rPr lang="en-GB" baseline="30000" dirty="0">
                <a:solidFill>
                  <a:srgbClr val="00B0F0"/>
                </a:solidFill>
              </a:rPr>
              <a:t>rd</a:t>
            </a:r>
            <a:r>
              <a:rPr lang="en-GB" dirty="0">
                <a:solidFill>
                  <a:srgbClr val="00B0F0"/>
                </a:solidFill>
              </a:rPr>
              <a:t> March ceasefire</a:t>
            </a:r>
            <a:r>
              <a:rPr lang="en-GB" dirty="0"/>
              <a:t>, Japan had sent over 3 army divisions to Shanghai to beat back the Chinese opposition. The Invasion of Manchuria had clearly </a:t>
            </a:r>
            <a:r>
              <a:rPr lang="en-GB" dirty="0">
                <a:solidFill>
                  <a:srgbClr val="FFFF00"/>
                </a:solidFill>
              </a:rPr>
              <a:t>galvanised opposition </a:t>
            </a:r>
            <a:r>
              <a:rPr lang="en-GB" dirty="0"/>
              <a:t>to Japan.</a:t>
            </a:r>
          </a:p>
          <a:p>
            <a:endParaRPr lang="en-GB" dirty="0"/>
          </a:p>
          <a:p>
            <a:r>
              <a:rPr lang="en-GB" dirty="0"/>
              <a:t>The burgeoning </a:t>
            </a:r>
            <a:r>
              <a:rPr lang="en-GB" dirty="0">
                <a:solidFill>
                  <a:srgbClr val="FF0000"/>
                </a:solidFill>
              </a:rPr>
              <a:t>Chinese Communist Party </a:t>
            </a:r>
            <a:r>
              <a:rPr lang="en-GB" dirty="0"/>
              <a:t>were a direct recipient of this national mood. Between 1931-34, over 120,000 had joined the Red Army in its </a:t>
            </a:r>
            <a:r>
              <a:rPr lang="en-GB" dirty="0">
                <a:solidFill>
                  <a:srgbClr val="92D050"/>
                </a:solidFill>
              </a:rPr>
              <a:t>Kiangsi province Soviet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Chiang Kai-shek also realised the need for rearmament. With German support, over </a:t>
            </a:r>
            <a:r>
              <a:rPr lang="en-GB" dirty="0">
                <a:solidFill>
                  <a:srgbClr val="FFC000"/>
                </a:solidFill>
              </a:rPr>
              <a:t>300,000 GMD troops</a:t>
            </a:r>
            <a:r>
              <a:rPr lang="en-GB" dirty="0"/>
              <a:t> were trained, supplied with the latest German weaponry. By 1935, </a:t>
            </a:r>
            <a:r>
              <a:rPr lang="en-GB" dirty="0">
                <a:solidFill>
                  <a:srgbClr val="00B0F0"/>
                </a:solidFill>
              </a:rPr>
              <a:t>60% of German arms exports went to China</a:t>
            </a:r>
            <a:r>
              <a:rPr lang="en-GB" dirty="0"/>
              <a:t>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47" y="1222810"/>
            <a:ext cx="2022459" cy="257403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46" y="3606174"/>
            <a:ext cx="2100365" cy="29153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6966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China – Anti-Japanese Protest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Chiang also rapidly moved to</a:t>
            </a:r>
            <a:r>
              <a:rPr lang="en-GB" dirty="0">
                <a:solidFill>
                  <a:srgbClr val="00B0F0"/>
                </a:solidFill>
              </a:rPr>
              <a:t> consolidate </a:t>
            </a:r>
            <a:r>
              <a:rPr lang="en-GB" dirty="0"/>
              <a:t>his position in China. With the CCP assumed to have been defeated in 1935, he launched a series of consolidation programmes.</a:t>
            </a:r>
          </a:p>
          <a:p>
            <a:endParaRPr lang="en-GB" dirty="0"/>
          </a:p>
          <a:p>
            <a:r>
              <a:rPr lang="en-GB" dirty="0"/>
              <a:t>His ‘</a:t>
            </a:r>
            <a:r>
              <a:rPr lang="en-GB" dirty="0">
                <a:solidFill>
                  <a:srgbClr val="FFFF00"/>
                </a:solidFill>
              </a:rPr>
              <a:t>New Life Movement</a:t>
            </a:r>
            <a:r>
              <a:rPr lang="en-GB" dirty="0"/>
              <a:t>’ sought to reinvigorate political life whilst the short-lived ‘</a:t>
            </a:r>
            <a:r>
              <a:rPr lang="en-GB" dirty="0">
                <a:solidFill>
                  <a:srgbClr val="00B0F0"/>
                </a:solidFill>
              </a:rPr>
              <a:t>Blue Shirts Movement</a:t>
            </a:r>
            <a:r>
              <a:rPr lang="en-GB" dirty="0"/>
              <a:t>’ saw an attempt to enforce his control. </a:t>
            </a:r>
          </a:p>
          <a:p>
            <a:endParaRPr lang="en-GB" dirty="0"/>
          </a:p>
          <a:p>
            <a:r>
              <a:rPr lang="en-GB" dirty="0"/>
              <a:t>Currency reform, social welfare improvement, a refocus on exports – all helped Chiang to </a:t>
            </a:r>
            <a:r>
              <a:rPr lang="en-GB" dirty="0">
                <a:solidFill>
                  <a:srgbClr val="FFC000"/>
                </a:solidFill>
              </a:rPr>
              <a:t>consolidate his power within China</a:t>
            </a:r>
            <a:r>
              <a:rPr lang="en-GB" dirty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17" y="1132556"/>
            <a:ext cx="2224653" cy="276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052">
            <a:off x="6459327" y="3434714"/>
            <a:ext cx="2073564" cy="31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China – 2</a:t>
            </a:r>
            <a:r>
              <a:rPr lang="en-GB" b="1" u="sng" baseline="30000" dirty="0"/>
              <a:t>nd</a:t>
            </a:r>
            <a:r>
              <a:rPr lang="en-GB" b="1" u="sng" dirty="0"/>
              <a:t> United Front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168720" cy="57254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Despite these attempts at self-strengthening, Chiang was still </a:t>
            </a:r>
            <a:r>
              <a:rPr lang="en-GB" dirty="0">
                <a:solidFill>
                  <a:srgbClr val="FFC000"/>
                </a:solidFill>
              </a:rPr>
              <a:t>reluctant </a:t>
            </a:r>
            <a:r>
              <a:rPr lang="en-GB" dirty="0"/>
              <a:t>for form a coalition with the CCP.</a:t>
            </a:r>
          </a:p>
          <a:p>
            <a:endParaRPr lang="en-GB" dirty="0"/>
          </a:p>
          <a:p>
            <a:r>
              <a:rPr lang="en-GB" dirty="0"/>
              <a:t>The USSR, seeing a second united front as the best way to deter Japanese aggression, encouraged the CCP to </a:t>
            </a:r>
            <a:r>
              <a:rPr lang="en-GB" dirty="0">
                <a:solidFill>
                  <a:srgbClr val="00B0F0"/>
                </a:solidFill>
              </a:rPr>
              <a:t>seek an alliance </a:t>
            </a:r>
            <a:r>
              <a:rPr lang="en-GB" dirty="0"/>
              <a:t>with the GMD.</a:t>
            </a:r>
          </a:p>
          <a:p>
            <a:endParaRPr lang="en-GB" dirty="0"/>
          </a:p>
          <a:p>
            <a:r>
              <a:rPr lang="en-GB" dirty="0"/>
              <a:t>In December 1936, Chiang was kidnapped by </a:t>
            </a:r>
            <a:r>
              <a:rPr lang="en-GB" dirty="0">
                <a:solidFill>
                  <a:srgbClr val="FFFF00"/>
                </a:solidFill>
              </a:rPr>
              <a:t>Zhang </a:t>
            </a:r>
            <a:r>
              <a:rPr lang="en-GB" dirty="0" err="1">
                <a:solidFill>
                  <a:srgbClr val="FFFF00"/>
                </a:solidFill>
              </a:rPr>
              <a:t>Xueliang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whilst visiting troops in Xi’an. In intense negotiations with the CCP, Chiang publicly announced the </a:t>
            </a:r>
            <a:r>
              <a:rPr lang="en-GB" dirty="0">
                <a:solidFill>
                  <a:srgbClr val="92D050"/>
                </a:solidFill>
              </a:rPr>
              <a:t>Second United Front</a:t>
            </a:r>
            <a:r>
              <a:rPr lang="en-GB" dirty="0"/>
              <a:t>. Anti-Japanese resistance was now galvanised around Chiang’s leadership.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19" y="2464703"/>
            <a:ext cx="2703755" cy="425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013">
            <a:off x="6281740" y="1366109"/>
            <a:ext cx="2647110" cy="17603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797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Internationally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168720" cy="572544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Immediately after the invasion, Chiang had called on the </a:t>
            </a:r>
            <a:r>
              <a:rPr lang="en-GB" dirty="0">
                <a:solidFill>
                  <a:srgbClr val="92D050"/>
                </a:solidFill>
              </a:rPr>
              <a:t>League of Nations </a:t>
            </a:r>
            <a:r>
              <a:rPr lang="en-GB" dirty="0"/>
              <a:t>to intervene in the crisis. The </a:t>
            </a:r>
            <a:r>
              <a:rPr lang="en-GB" dirty="0" err="1"/>
              <a:t>LoN</a:t>
            </a:r>
            <a:r>
              <a:rPr lang="en-GB" dirty="0"/>
              <a:t> responded with an ‘</a:t>
            </a:r>
            <a:r>
              <a:rPr lang="en-GB" dirty="0">
                <a:solidFill>
                  <a:srgbClr val="FFFF00"/>
                </a:solidFill>
              </a:rPr>
              <a:t>International Commission of Enquiry</a:t>
            </a:r>
            <a:r>
              <a:rPr lang="en-GB" dirty="0"/>
              <a:t>’.</a:t>
            </a:r>
          </a:p>
          <a:p>
            <a:endParaRPr lang="en-GB" dirty="0"/>
          </a:p>
          <a:p>
            <a:r>
              <a:rPr lang="en-GB" dirty="0"/>
              <a:t>Japan was initially uncooperative, </a:t>
            </a:r>
            <a:r>
              <a:rPr lang="en-GB" dirty="0">
                <a:solidFill>
                  <a:srgbClr val="00B0F0"/>
                </a:solidFill>
              </a:rPr>
              <a:t>ignoring demands </a:t>
            </a:r>
            <a:r>
              <a:rPr lang="en-GB" dirty="0"/>
              <a:t>to withdraw troops. Yet by January 1932, having conquered Manchuria, Japan decided to accept an enquiry.</a:t>
            </a:r>
          </a:p>
          <a:p>
            <a:endParaRPr lang="en-GB" dirty="0"/>
          </a:p>
          <a:p>
            <a:r>
              <a:rPr lang="en-GB" dirty="0"/>
              <a:t>Lord Lytton, the Viceroy of India, was dispatched to investigate. His findings published in October 1932 was </a:t>
            </a:r>
            <a:r>
              <a:rPr lang="en-GB" dirty="0">
                <a:solidFill>
                  <a:srgbClr val="FFC000"/>
                </a:solidFill>
              </a:rPr>
              <a:t>surprisingly sympathetic to Japan </a:t>
            </a:r>
            <a:r>
              <a:rPr lang="en-GB" dirty="0"/>
              <a:t>but condemned the invasion.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90" y="367313"/>
            <a:ext cx="2482979" cy="2482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68" y="3123813"/>
            <a:ext cx="2576175" cy="344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9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1" y="478088"/>
            <a:ext cx="8559331" cy="5884541"/>
          </a:xfrm>
        </p:spPr>
      </p:pic>
    </p:spTree>
    <p:extLst>
      <p:ext uri="{BB962C8B-B14F-4D97-AF65-F5344CB8AC3E}">
        <p14:creationId xmlns:p14="http://schemas.microsoft.com/office/powerpoint/2010/main" val="372491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Internationally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168720" cy="57254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League could have responded to the invasion with military or economic sanctions, yet major world powers were </a:t>
            </a:r>
            <a:r>
              <a:rPr lang="en-GB" dirty="0">
                <a:solidFill>
                  <a:srgbClr val="FFC000"/>
                </a:solidFill>
              </a:rPr>
              <a:t>reluctant to do so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>
                <a:solidFill>
                  <a:srgbClr val="00B0F0"/>
                </a:solidFill>
              </a:rPr>
              <a:t>role of Britain was essential </a:t>
            </a:r>
            <a:r>
              <a:rPr lang="en-GB" dirty="0"/>
              <a:t>as it alone amongst the Council of the League was in a position to enforce military sanctions with its navy.</a:t>
            </a:r>
          </a:p>
          <a:p>
            <a:endParaRPr lang="en-GB" dirty="0"/>
          </a:p>
          <a:p>
            <a:r>
              <a:rPr lang="en-GB" dirty="0"/>
              <a:t>Yet </a:t>
            </a:r>
            <a:r>
              <a:rPr lang="en-GB" dirty="0">
                <a:solidFill>
                  <a:srgbClr val="FFFF00"/>
                </a:solidFill>
              </a:rPr>
              <a:t>many in Britain were sympathetic to Japan </a:t>
            </a:r>
            <a:r>
              <a:rPr lang="en-GB" dirty="0"/>
              <a:t>– Western nations were also fed-up with instability in China. Clearly, action against Japan </a:t>
            </a:r>
            <a:r>
              <a:rPr lang="en-GB" dirty="0">
                <a:solidFill>
                  <a:srgbClr val="92D050"/>
                </a:solidFill>
              </a:rPr>
              <a:t>would only have emboldened extremists </a:t>
            </a:r>
            <a:r>
              <a:rPr lang="en-GB" dirty="0"/>
              <a:t>in government.</a:t>
            </a:r>
            <a:endParaRPr lang="en-GB" dirty="0"/>
          </a:p>
        </p:txBody>
      </p:sp>
      <p:pic>
        <p:nvPicPr>
          <p:cNvPr id="3074" name="Picture 2" descr="Image result for league of nations manchur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95" y="206251"/>
            <a:ext cx="2726035" cy="3432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18" y="4178220"/>
            <a:ext cx="2307692" cy="23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Internationally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168720" cy="57254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On 24</a:t>
            </a:r>
            <a:r>
              <a:rPr lang="en-GB" baseline="30000" dirty="0"/>
              <a:t>th</a:t>
            </a:r>
            <a:r>
              <a:rPr lang="en-GB" dirty="0"/>
              <a:t> February 1933 the Council of the League </a:t>
            </a:r>
            <a:r>
              <a:rPr lang="en-GB" dirty="0">
                <a:solidFill>
                  <a:srgbClr val="92D050"/>
                </a:solidFill>
              </a:rPr>
              <a:t>voted 42-1 to accept </a:t>
            </a:r>
            <a:r>
              <a:rPr lang="en-GB" dirty="0"/>
              <a:t>the Lytton Report. </a:t>
            </a:r>
          </a:p>
          <a:p>
            <a:endParaRPr lang="en-GB" dirty="0"/>
          </a:p>
          <a:p>
            <a:r>
              <a:rPr lang="en-GB" dirty="0"/>
              <a:t>Japan responded by </a:t>
            </a:r>
            <a:r>
              <a:rPr lang="en-GB" dirty="0">
                <a:solidFill>
                  <a:srgbClr val="FFFF00"/>
                </a:solidFill>
              </a:rPr>
              <a:t>withdrawing its membership of the League </a:t>
            </a:r>
            <a:r>
              <a:rPr lang="en-GB" dirty="0"/>
              <a:t>in March 1933. Japan was left isolated internationally, yet this only encouraged Japan to act even </a:t>
            </a:r>
            <a:r>
              <a:rPr lang="en-GB" dirty="0">
                <a:solidFill>
                  <a:srgbClr val="00B0F0"/>
                </a:solidFill>
              </a:rPr>
              <a:t>more unilaterally </a:t>
            </a:r>
            <a:r>
              <a:rPr lang="en-GB" dirty="0"/>
              <a:t>in northern China.</a:t>
            </a:r>
          </a:p>
          <a:p>
            <a:endParaRPr lang="en-GB" dirty="0"/>
          </a:p>
          <a:p>
            <a:r>
              <a:rPr lang="en-GB" dirty="0"/>
              <a:t>In March they annexed </a:t>
            </a:r>
            <a:r>
              <a:rPr lang="en-GB" dirty="0" err="1">
                <a:solidFill>
                  <a:srgbClr val="FF0000"/>
                </a:solidFill>
              </a:rPr>
              <a:t>Jehol</a:t>
            </a:r>
            <a:r>
              <a:rPr lang="en-GB" dirty="0">
                <a:solidFill>
                  <a:srgbClr val="FF0000"/>
                </a:solidFill>
              </a:rPr>
              <a:t> province </a:t>
            </a:r>
            <a:r>
              <a:rPr lang="en-GB" dirty="0"/>
              <a:t>and the May 1933 </a:t>
            </a:r>
            <a:r>
              <a:rPr lang="en-GB" dirty="0" err="1">
                <a:solidFill>
                  <a:srgbClr val="FFC000"/>
                </a:solidFill>
              </a:rPr>
              <a:t>Tanggu</a:t>
            </a:r>
            <a:r>
              <a:rPr lang="en-GB" dirty="0">
                <a:solidFill>
                  <a:srgbClr val="FFC000"/>
                </a:solidFill>
              </a:rPr>
              <a:t> Truce </a:t>
            </a:r>
            <a:r>
              <a:rPr lang="en-GB" dirty="0"/>
              <a:t>between Japan and China created a </a:t>
            </a:r>
            <a:r>
              <a:rPr lang="en-GB" dirty="0">
                <a:solidFill>
                  <a:srgbClr val="92D050"/>
                </a:solidFill>
              </a:rPr>
              <a:t>DMZ over 100 km south of the Great Wall</a:t>
            </a:r>
            <a:r>
              <a:rPr lang="en-GB" dirty="0"/>
              <a:t>, in Hopei province. By 1935, this DMZ was extended to </a:t>
            </a:r>
            <a:r>
              <a:rPr lang="en-GB" dirty="0" err="1">
                <a:solidFill>
                  <a:srgbClr val="00B0F0"/>
                </a:solidFill>
              </a:rPr>
              <a:t>Chahar</a:t>
            </a:r>
            <a:r>
              <a:rPr lang="en-GB" dirty="0">
                <a:solidFill>
                  <a:srgbClr val="00B0F0"/>
                </a:solidFill>
              </a:rPr>
              <a:t> province</a:t>
            </a:r>
            <a:r>
              <a:rPr lang="en-GB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19" y="2935507"/>
            <a:ext cx="2621280" cy="375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68" y="268755"/>
            <a:ext cx="3265832" cy="242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2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Significance of the Invasion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514"/>
            <a:ext cx="6321892" cy="569148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invasion of Manchuria was a significant </a:t>
            </a:r>
            <a:r>
              <a:rPr lang="en-GB" dirty="0">
                <a:solidFill>
                  <a:srgbClr val="92D050"/>
                </a:solidFill>
              </a:rPr>
              <a:t>turning point </a:t>
            </a:r>
            <a:r>
              <a:rPr lang="en-GB" dirty="0"/>
              <a:t>for Japan and China, changing the </a:t>
            </a:r>
            <a:r>
              <a:rPr lang="en-GB" dirty="0">
                <a:solidFill>
                  <a:srgbClr val="FFFF00"/>
                </a:solidFill>
              </a:rPr>
              <a:t>political and social geography </a:t>
            </a:r>
            <a:r>
              <a:rPr lang="en-GB" dirty="0"/>
              <a:t>of both countries.</a:t>
            </a:r>
          </a:p>
          <a:p>
            <a:endParaRPr lang="en-GB" dirty="0"/>
          </a:p>
          <a:p>
            <a:r>
              <a:rPr lang="en-GB" dirty="0"/>
              <a:t>Its </a:t>
            </a:r>
            <a:r>
              <a:rPr lang="en-GB" dirty="0">
                <a:solidFill>
                  <a:srgbClr val="00B0F0"/>
                </a:solidFill>
              </a:rPr>
              <a:t>colonial experiment </a:t>
            </a:r>
            <a:r>
              <a:rPr lang="en-GB" dirty="0"/>
              <a:t>launched in Manchukuo would transform Japanese policy towards China, locking Japan into a </a:t>
            </a:r>
            <a:r>
              <a:rPr lang="en-GB" dirty="0">
                <a:solidFill>
                  <a:srgbClr val="FFC000"/>
                </a:solidFill>
              </a:rPr>
              <a:t>dynamic of ever increasing involvement </a:t>
            </a:r>
            <a:r>
              <a:rPr lang="en-GB" dirty="0"/>
              <a:t>that would result in war with China.</a:t>
            </a:r>
          </a:p>
          <a:p>
            <a:endParaRPr lang="en-GB" dirty="0"/>
          </a:p>
          <a:p>
            <a:r>
              <a:rPr lang="en-GB" dirty="0"/>
              <a:t>The invasion also </a:t>
            </a:r>
            <a:r>
              <a:rPr lang="en-GB" dirty="0">
                <a:solidFill>
                  <a:srgbClr val="FF0000"/>
                </a:solidFill>
              </a:rPr>
              <a:t>catalysed anti-Japanese sentiment within China</a:t>
            </a:r>
            <a:r>
              <a:rPr lang="en-GB" dirty="0"/>
              <a:t>, creating popular forces that would lead Chiang Kai-shek to eventually oppose Japan.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911">
            <a:off x="6446983" y="1259429"/>
            <a:ext cx="2362995" cy="165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49" y="3253491"/>
            <a:ext cx="238125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5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Internationally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168720" cy="5725444"/>
          </a:xfrm>
        </p:spPr>
        <p:txBody>
          <a:bodyPr>
            <a:normAutofit/>
          </a:bodyPr>
          <a:lstStyle/>
          <a:p>
            <a:r>
              <a:rPr lang="en-GB" dirty="0"/>
              <a:t>Further away in Europe, the lessons of the invasion were being noted by the rising tide of </a:t>
            </a:r>
            <a:r>
              <a:rPr lang="en-GB" dirty="0">
                <a:solidFill>
                  <a:srgbClr val="00B0F0"/>
                </a:solidFill>
              </a:rPr>
              <a:t>fascist governments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failure of the League to confront Japanese aggression </a:t>
            </a:r>
            <a:r>
              <a:rPr lang="en-GB" dirty="0">
                <a:solidFill>
                  <a:srgbClr val="FFFF00"/>
                </a:solidFill>
              </a:rPr>
              <a:t>emboldened Hitler </a:t>
            </a:r>
            <a:r>
              <a:rPr lang="en-GB" dirty="0"/>
              <a:t>to take Germany out of the League in 1933. </a:t>
            </a:r>
          </a:p>
          <a:p>
            <a:endParaRPr lang="en-GB" dirty="0"/>
          </a:p>
          <a:p>
            <a:r>
              <a:rPr lang="en-GB" dirty="0"/>
              <a:t>Mussolini would also leave in 1937. </a:t>
            </a:r>
            <a:r>
              <a:rPr lang="en-GB" dirty="0">
                <a:solidFill>
                  <a:srgbClr val="92D050"/>
                </a:solidFill>
              </a:rPr>
              <a:t>The whole concept of collective security was damaged</a:t>
            </a:r>
            <a:r>
              <a:rPr lang="en-GB" dirty="0"/>
              <a:t> by the Manchurian Invasion.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910">
            <a:off x="6116428" y="260222"/>
            <a:ext cx="2657475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147">
            <a:off x="6237110" y="2981318"/>
            <a:ext cx="2565492" cy="354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7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7" y="146860"/>
            <a:ext cx="8413814" cy="6534132"/>
          </a:xfrm>
        </p:spPr>
      </p:pic>
    </p:spTree>
    <p:extLst>
      <p:ext uri="{BB962C8B-B14F-4D97-AF65-F5344CB8AC3E}">
        <p14:creationId xmlns:p14="http://schemas.microsoft.com/office/powerpoint/2010/main" val="218864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168720" cy="57254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invasion of Manchuria was therefore a </a:t>
            </a:r>
            <a:r>
              <a:rPr lang="en-GB" dirty="0">
                <a:solidFill>
                  <a:srgbClr val="92D050"/>
                </a:solidFill>
              </a:rPr>
              <a:t>clear turning point for Japan</a:t>
            </a:r>
            <a:r>
              <a:rPr lang="en-GB" dirty="0"/>
              <a:t>. Internally, it destroyed any remaining legitimacy of the civilian government, resulting in the </a:t>
            </a:r>
            <a:r>
              <a:rPr lang="en-GB" dirty="0">
                <a:solidFill>
                  <a:srgbClr val="FFFF00"/>
                </a:solidFill>
              </a:rPr>
              <a:t>militarisation of politics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In China, it drew Japan economically and politically into </a:t>
            </a:r>
            <a:r>
              <a:rPr lang="en-GB" dirty="0">
                <a:solidFill>
                  <a:srgbClr val="00B0F0"/>
                </a:solidFill>
              </a:rPr>
              <a:t>increasing involvement</a:t>
            </a:r>
            <a:r>
              <a:rPr lang="en-GB" dirty="0"/>
              <a:t>. It galvanised the Chinese into opposing Japan, </a:t>
            </a:r>
            <a:r>
              <a:rPr lang="en-GB" dirty="0">
                <a:solidFill>
                  <a:srgbClr val="FFC000"/>
                </a:solidFill>
              </a:rPr>
              <a:t>laying the foundations for war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Internationally, it isolated Japan, ending any hopes for cooperation with the West and </a:t>
            </a:r>
            <a:r>
              <a:rPr lang="en-GB" dirty="0">
                <a:solidFill>
                  <a:srgbClr val="FF0000"/>
                </a:solidFill>
              </a:rPr>
              <a:t>putting Japan on a course of military confrontation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20" y="251323"/>
            <a:ext cx="2566079" cy="313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19" y="3945606"/>
            <a:ext cx="2824477" cy="236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2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Significance of the Invasion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5082"/>
            <a:ext cx="6605031" cy="582291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impact of the invasion upon international relations, as well as domestically, can therefore be examined in the following ways: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FF0000"/>
                </a:solidFill>
              </a:rPr>
              <a:t>Impact on Japan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– how the invasion influenced events in Manchuria and Japan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00B0F0"/>
                </a:solidFill>
              </a:rPr>
              <a:t>Impact on China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– how the GMD and CCP responded to the invasion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FFFF00"/>
                </a:solidFill>
              </a:rPr>
              <a:t>Impact Internationally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– how the </a:t>
            </a:r>
            <a:r>
              <a:rPr lang="en-GB" dirty="0" err="1"/>
              <a:t>LoN</a:t>
            </a:r>
            <a:r>
              <a:rPr lang="en-GB" dirty="0"/>
              <a:t> and other world powers responded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19" y="139490"/>
            <a:ext cx="1743868" cy="248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2" y="2887089"/>
            <a:ext cx="2632604" cy="377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65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Japan – Growing 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Whilst being outnumbered by </a:t>
            </a:r>
            <a:r>
              <a:rPr lang="en-GB" dirty="0">
                <a:solidFill>
                  <a:srgbClr val="FF0000"/>
                </a:solidFill>
              </a:rPr>
              <a:t>Zhang Xueliang’s </a:t>
            </a:r>
            <a:r>
              <a:rPr lang="en-GB" dirty="0"/>
              <a:t>forces by 20:1, the </a:t>
            </a:r>
            <a:r>
              <a:rPr lang="en-GB" dirty="0">
                <a:solidFill>
                  <a:srgbClr val="92D050"/>
                </a:solidFill>
              </a:rPr>
              <a:t>Kwantung Army </a:t>
            </a:r>
            <a:r>
              <a:rPr lang="en-GB" dirty="0"/>
              <a:t>quickly moved to over-run the whole of Manchuria.</a:t>
            </a:r>
          </a:p>
          <a:p>
            <a:endParaRPr lang="en-GB" dirty="0"/>
          </a:p>
          <a:p>
            <a:r>
              <a:rPr lang="en-GB" dirty="0"/>
              <a:t>This was despite the Japanese governments’ attempts to halt army operations. Prime Minister </a:t>
            </a:r>
            <a:r>
              <a:rPr lang="en-GB" dirty="0" err="1">
                <a:solidFill>
                  <a:srgbClr val="FFFF00"/>
                </a:solidFill>
              </a:rPr>
              <a:t>Wakatsuki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Reijiro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/>
              <a:t>would resign in December 1931 due to his failure to control the military.</a:t>
            </a:r>
          </a:p>
          <a:p>
            <a:endParaRPr lang="en-GB" dirty="0"/>
          </a:p>
          <a:p>
            <a:r>
              <a:rPr lang="en-GB" dirty="0"/>
              <a:t>He was succeeded by </a:t>
            </a:r>
            <a:r>
              <a:rPr lang="en-GB" dirty="0" err="1">
                <a:solidFill>
                  <a:srgbClr val="00B0F0"/>
                </a:solidFill>
              </a:rPr>
              <a:t>Inukai</a:t>
            </a:r>
            <a:r>
              <a:rPr lang="en-GB" dirty="0">
                <a:solidFill>
                  <a:srgbClr val="00B0F0"/>
                </a:solidFill>
              </a:rPr>
              <a:t> Tsuyoshi </a:t>
            </a:r>
            <a:r>
              <a:rPr lang="en-GB" dirty="0"/>
              <a:t>who had no choice but to make the occupation official government policy. Despite this, he was assassinated in the </a:t>
            </a:r>
            <a:r>
              <a:rPr lang="en-GB" dirty="0">
                <a:solidFill>
                  <a:srgbClr val="92D050"/>
                </a:solidFill>
              </a:rPr>
              <a:t>15</a:t>
            </a:r>
            <a:r>
              <a:rPr lang="en-GB" baseline="30000" dirty="0">
                <a:solidFill>
                  <a:srgbClr val="92D050"/>
                </a:solidFill>
              </a:rPr>
              <a:t>th</a:t>
            </a:r>
            <a:r>
              <a:rPr lang="en-GB" dirty="0">
                <a:solidFill>
                  <a:srgbClr val="92D050"/>
                </a:solidFill>
              </a:rPr>
              <a:t> May 1932 incident</a:t>
            </a:r>
            <a:r>
              <a:rPr lang="en-GB" dirty="0"/>
              <a:t>. Thus ended one of the last parliamentary cabinets. He was succeeded by </a:t>
            </a:r>
            <a:r>
              <a:rPr lang="en-GB" dirty="0">
                <a:solidFill>
                  <a:srgbClr val="FFC000"/>
                </a:solidFill>
              </a:rPr>
              <a:t>Viscount Admiral Saito Makoto </a:t>
            </a:r>
            <a:r>
              <a:rPr lang="en-GB" dirty="0"/>
              <a:t>as Prime Minister in a ‘national unity’ cabinet.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95" y="1209070"/>
            <a:ext cx="209550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94" y="4058225"/>
            <a:ext cx="2345301" cy="27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44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Japan – Growing 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fontScale="92500"/>
          </a:bodyPr>
          <a:lstStyle/>
          <a:p>
            <a:r>
              <a:rPr lang="en-GB" dirty="0"/>
              <a:t>From 1932 onwards, Japan would be ruled by a series of </a:t>
            </a:r>
            <a:r>
              <a:rPr lang="en-GB" dirty="0">
                <a:solidFill>
                  <a:srgbClr val="FFFF00"/>
                </a:solidFill>
              </a:rPr>
              <a:t>national unity cabinets </a:t>
            </a:r>
            <a:r>
              <a:rPr lang="en-GB" dirty="0"/>
              <a:t>of senior bureaucrats and military men. The political parties would largely </a:t>
            </a:r>
            <a:r>
              <a:rPr lang="en-GB" dirty="0">
                <a:solidFill>
                  <a:srgbClr val="FFC000"/>
                </a:solidFill>
              </a:rPr>
              <a:t>be ignored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military were able to exert almost </a:t>
            </a:r>
            <a:r>
              <a:rPr lang="en-GB" dirty="0">
                <a:solidFill>
                  <a:srgbClr val="92D050"/>
                </a:solidFill>
              </a:rPr>
              <a:t>total control</a:t>
            </a:r>
            <a:r>
              <a:rPr lang="en-GB" dirty="0"/>
              <a:t> over the cabinet, with the Army and Navy Ministers </a:t>
            </a:r>
            <a:r>
              <a:rPr lang="en-GB" dirty="0">
                <a:solidFill>
                  <a:srgbClr val="00B0F0"/>
                </a:solidFill>
              </a:rPr>
              <a:t>required to be serving officers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With political power thus residing within the armed forces, the military became </a:t>
            </a:r>
            <a:r>
              <a:rPr lang="en-GB" dirty="0">
                <a:solidFill>
                  <a:srgbClr val="C00000"/>
                </a:solidFill>
              </a:rPr>
              <a:t>highly politicised</a:t>
            </a:r>
            <a:r>
              <a:rPr lang="en-GB" dirty="0"/>
              <a:t>. The success of Manchuria </a:t>
            </a:r>
            <a:r>
              <a:rPr lang="en-GB" dirty="0">
                <a:solidFill>
                  <a:srgbClr val="FFFF00"/>
                </a:solidFill>
              </a:rPr>
              <a:t>radicalised many young officers </a:t>
            </a:r>
            <a:r>
              <a:rPr lang="en-GB" dirty="0"/>
              <a:t>who now sought to control the direction of state policy.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8" y="1132556"/>
            <a:ext cx="1513884" cy="19680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37" y="2145780"/>
            <a:ext cx="1433867" cy="19096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39" y="3639569"/>
            <a:ext cx="1374690" cy="19383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09" y="4831931"/>
            <a:ext cx="1382595" cy="193010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200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Japan – Growing 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837114" cy="5725444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/>
              <a:t>The Imperial Way Faction (</a:t>
            </a:r>
            <a:r>
              <a:rPr lang="en-GB" b="1" u="sng" dirty="0" err="1"/>
              <a:t>Kodoha</a:t>
            </a:r>
            <a:r>
              <a:rPr lang="en-GB" b="1" u="sng" dirty="0"/>
              <a:t>)</a:t>
            </a:r>
            <a:r>
              <a:rPr lang="en-GB" dirty="0"/>
              <a:t> – was a collection of </a:t>
            </a:r>
            <a:r>
              <a:rPr lang="en-GB" dirty="0">
                <a:solidFill>
                  <a:srgbClr val="FFFF00"/>
                </a:solidFill>
              </a:rPr>
              <a:t>secret ultra-nationalist groups </a:t>
            </a:r>
            <a:r>
              <a:rPr lang="en-GB" dirty="0"/>
              <a:t>amongst the armed forces and civilian society. Influence by </a:t>
            </a:r>
            <a:r>
              <a:rPr lang="en-GB" dirty="0">
                <a:solidFill>
                  <a:srgbClr val="00B0F0"/>
                </a:solidFill>
              </a:rPr>
              <a:t>Kita </a:t>
            </a:r>
            <a:r>
              <a:rPr lang="en-GB" dirty="0" err="1">
                <a:solidFill>
                  <a:srgbClr val="00B0F0"/>
                </a:solidFill>
              </a:rPr>
              <a:t>Ikki</a:t>
            </a:r>
            <a:r>
              <a:rPr lang="en-GB" dirty="0"/>
              <a:t>, they wanted to bring about a ‘</a:t>
            </a:r>
            <a:r>
              <a:rPr lang="en-GB" dirty="0">
                <a:solidFill>
                  <a:srgbClr val="FFC000"/>
                </a:solidFill>
              </a:rPr>
              <a:t>Showa Restoration</a:t>
            </a:r>
            <a:r>
              <a:rPr lang="en-GB" dirty="0"/>
              <a:t>’ which would remove the corrupt, capitalist middle-classes and restore a direct link between the people and the Emperor. They wanted to </a:t>
            </a:r>
            <a:r>
              <a:rPr lang="en-GB" dirty="0">
                <a:solidFill>
                  <a:srgbClr val="FF0000"/>
                </a:solidFill>
              </a:rPr>
              <a:t>avoid adventurism in China </a:t>
            </a:r>
            <a:r>
              <a:rPr lang="en-GB" dirty="0"/>
              <a:t>in favour of ideological war against the Soviet Union.</a:t>
            </a:r>
          </a:p>
          <a:p>
            <a:endParaRPr lang="en-GB" dirty="0"/>
          </a:p>
          <a:p>
            <a:r>
              <a:rPr lang="en-GB" b="1" u="sng" dirty="0"/>
              <a:t>The Control Faction (</a:t>
            </a:r>
            <a:r>
              <a:rPr lang="en-GB" b="1" u="sng" dirty="0" err="1"/>
              <a:t>Toseiha</a:t>
            </a:r>
            <a:r>
              <a:rPr lang="en-GB" b="1" u="sng" dirty="0"/>
              <a:t>)</a:t>
            </a:r>
            <a:r>
              <a:rPr lang="en-GB" dirty="0"/>
              <a:t> – was an alliance of more </a:t>
            </a:r>
            <a:r>
              <a:rPr lang="en-GB" dirty="0">
                <a:solidFill>
                  <a:srgbClr val="92D050"/>
                </a:solidFill>
              </a:rPr>
              <a:t>pragmatic elder statesmen and younger technocrats</a:t>
            </a:r>
            <a:r>
              <a:rPr lang="en-GB" dirty="0"/>
              <a:t>. They believed that war with the West was inevitable, therefore Japan should utilise capitalism to </a:t>
            </a:r>
            <a:r>
              <a:rPr lang="en-GB" dirty="0">
                <a:solidFill>
                  <a:srgbClr val="FFC000"/>
                </a:solidFill>
              </a:rPr>
              <a:t>prepare Japan for Total War</a:t>
            </a:r>
            <a:r>
              <a:rPr lang="en-GB" dirty="0"/>
              <a:t>. They favoured strengthening Japan’s position in China and Manchukuo.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358">
            <a:off x="6772406" y="1372923"/>
            <a:ext cx="2190249" cy="169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15" y="4024288"/>
            <a:ext cx="2083337" cy="207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59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Japan – Growing 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Tensions between the two factions came to a head in the ‘</a:t>
            </a:r>
            <a:r>
              <a:rPr lang="en-GB" dirty="0">
                <a:solidFill>
                  <a:srgbClr val="FFC000"/>
                </a:solidFill>
              </a:rPr>
              <a:t>February Incident</a:t>
            </a:r>
            <a:r>
              <a:rPr lang="en-GB" dirty="0"/>
              <a:t>’ of 1936. On 26</a:t>
            </a:r>
            <a:r>
              <a:rPr lang="en-GB" baseline="30000" dirty="0"/>
              <a:t>th</a:t>
            </a:r>
            <a:r>
              <a:rPr lang="en-GB" dirty="0"/>
              <a:t> February, thousands of Imperial Way officers attempted to take-over the government in Tokyo and enact a </a:t>
            </a:r>
            <a:r>
              <a:rPr lang="en-GB" dirty="0">
                <a:solidFill>
                  <a:srgbClr val="00B0F0"/>
                </a:solidFill>
              </a:rPr>
              <a:t>Showa Restoration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Many members of the government were killed, however they failed to assassinate </a:t>
            </a:r>
            <a:r>
              <a:rPr lang="en-GB" dirty="0">
                <a:solidFill>
                  <a:srgbClr val="FFFF00"/>
                </a:solidFill>
              </a:rPr>
              <a:t>PM Keisuke Okada </a:t>
            </a:r>
            <a:r>
              <a:rPr lang="en-GB" dirty="0"/>
              <a:t>or control the Imperial Palace. After the Emperor </a:t>
            </a:r>
            <a:r>
              <a:rPr lang="en-GB" dirty="0">
                <a:solidFill>
                  <a:srgbClr val="92D050"/>
                </a:solidFill>
              </a:rPr>
              <a:t>publicly denounced the coup</a:t>
            </a:r>
            <a:r>
              <a:rPr lang="en-GB" dirty="0"/>
              <a:t>, many surrendered.</a:t>
            </a:r>
          </a:p>
          <a:p>
            <a:endParaRPr lang="en-GB" dirty="0"/>
          </a:p>
          <a:p>
            <a:r>
              <a:rPr lang="en-GB" dirty="0"/>
              <a:t>This time, 19 of the coup’s leaders were executed and more were imprisoned. The Control Faction used this as an opportunity to </a:t>
            </a:r>
            <a:r>
              <a:rPr lang="en-GB" dirty="0">
                <a:solidFill>
                  <a:srgbClr val="FF0000"/>
                </a:solidFill>
              </a:rPr>
              <a:t>purge the army </a:t>
            </a:r>
            <a:r>
              <a:rPr lang="en-GB" dirty="0"/>
              <a:t>of Imperial Way supporters.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12" y="1132556"/>
            <a:ext cx="2065523" cy="269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61" y="3945381"/>
            <a:ext cx="2113774" cy="274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8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Japan – Growing Militarism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By the end of the year, </a:t>
            </a:r>
            <a:r>
              <a:rPr lang="en-GB" dirty="0">
                <a:solidFill>
                  <a:srgbClr val="FFC000"/>
                </a:solidFill>
              </a:rPr>
              <a:t>Prime Minister Koki </a:t>
            </a:r>
            <a:r>
              <a:rPr lang="en-GB" dirty="0" err="1">
                <a:solidFill>
                  <a:srgbClr val="FFC000"/>
                </a:solidFill>
              </a:rPr>
              <a:t>Hirota</a:t>
            </a:r>
            <a:r>
              <a:rPr lang="en-GB" dirty="0"/>
              <a:t> had given Army and Navy Ministers the right to approve all civilian appointments giving them a </a:t>
            </a:r>
            <a:r>
              <a:rPr lang="en-GB" dirty="0">
                <a:solidFill>
                  <a:srgbClr val="00B0F0"/>
                </a:solidFill>
              </a:rPr>
              <a:t>veto over the government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Military </a:t>
            </a:r>
            <a:r>
              <a:rPr lang="en-GB" dirty="0">
                <a:solidFill>
                  <a:srgbClr val="92D050"/>
                </a:solidFill>
              </a:rPr>
              <a:t>control of education </a:t>
            </a:r>
            <a:r>
              <a:rPr lang="en-GB" dirty="0"/>
              <a:t>was further increased, and censorship of the media with the creation of a ‘</a:t>
            </a:r>
            <a:r>
              <a:rPr lang="en-GB" dirty="0">
                <a:solidFill>
                  <a:srgbClr val="FFFF00"/>
                </a:solidFill>
              </a:rPr>
              <a:t>United Press Agency</a:t>
            </a:r>
            <a:r>
              <a:rPr lang="en-GB" dirty="0"/>
              <a:t>’ in June 1936.</a:t>
            </a:r>
          </a:p>
          <a:p>
            <a:endParaRPr lang="en-GB" dirty="0"/>
          </a:p>
          <a:p>
            <a:r>
              <a:rPr lang="en-GB" dirty="0"/>
              <a:t>By playing upon the </a:t>
            </a:r>
            <a:r>
              <a:rPr lang="en-GB" dirty="0">
                <a:solidFill>
                  <a:srgbClr val="FF0000"/>
                </a:solidFill>
              </a:rPr>
              <a:t>fears of the establishment </a:t>
            </a:r>
            <a:r>
              <a:rPr lang="en-GB" dirty="0"/>
              <a:t>the </a:t>
            </a:r>
            <a:r>
              <a:rPr lang="en-GB" dirty="0"/>
              <a:t>Control Faction was therefore able to ‘control’ Japanese politics.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47" y="1132556"/>
            <a:ext cx="2209917" cy="294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47" y="4521224"/>
            <a:ext cx="2199205" cy="189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Impact on Japan – Manchukuo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2556"/>
            <a:ext cx="6762848" cy="57254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increasing militarism of Japanese society also impacted on Manchuria. By failing to reign-in the </a:t>
            </a:r>
            <a:r>
              <a:rPr lang="en-GB" dirty="0">
                <a:solidFill>
                  <a:srgbClr val="FFFF00"/>
                </a:solidFill>
              </a:rPr>
              <a:t>Kwantung army</a:t>
            </a:r>
            <a:r>
              <a:rPr lang="en-GB" dirty="0"/>
              <a:t>, Japanese forces in China simply became </a:t>
            </a:r>
            <a:r>
              <a:rPr lang="en-GB" dirty="0">
                <a:solidFill>
                  <a:srgbClr val="FF0000"/>
                </a:solidFill>
              </a:rPr>
              <a:t>more emboldened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They were aided in this by public support. ‘</a:t>
            </a:r>
            <a:r>
              <a:rPr lang="en-GB" dirty="0">
                <a:solidFill>
                  <a:srgbClr val="00B0F0"/>
                </a:solidFill>
              </a:rPr>
              <a:t>Manchukuo</a:t>
            </a:r>
            <a:r>
              <a:rPr lang="en-GB" dirty="0"/>
              <a:t>’ as it was renamed, captured the public imagination and united all Japanese around the ‘</a:t>
            </a:r>
            <a:r>
              <a:rPr lang="en-GB" dirty="0">
                <a:solidFill>
                  <a:srgbClr val="92D050"/>
                </a:solidFill>
              </a:rPr>
              <a:t>imperial project</a:t>
            </a:r>
            <a:r>
              <a:rPr lang="en-GB" dirty="0"/>
              <a:t>’.</a:t>
            </a:r>
          </a:p>
          <a:p>
            <a:endParaRPr lang="en-GB" dirty="0"/>
          </a:p>
          <a:p>
            <a:r>
              <a:rPr lang="en-GB" dirty="0"/>
              <a:t>It came to be seen as a promised land and a solution to Japan’s </a:t>
            </a:r>
            <a:r>
              <a:rPr lang="en-GB" dirty="0">
                <a:solidFill>
                  <a:srgbClr val="00B0F0"/>
                </a:solidFill>
              </a:rPr>
              <a:t>economic ills</a:t>
            </a:r>
            <a:r>
              <a:rPr lang="en-GB" dirty="0"/>
              <a:t>. Plans were developed turn Manchukuo into a Pan-Asian paradise, with </a:t>
            </a:r>
            <a:r>
              <a:rPr lang="en-GB" dirty="0">
                <a:solidFill>
                  <a:srgbClr val="FFC000"/>
                </a:solidFill>
              </a:rPr>
              <a:t>Emperor </a:t>
            </a:r>
            <a:r>
              <a:rPr lang="en-GB" dirty="0" err="1">
                <a:solidFill>
                  <a:srgbClr val="FFC000"/>
                </a:solidFill>
              </a:rPr>
              <a:t>Puyi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re-instated as its head of state.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13" y="3780714"/>
            <a:ext cx="2124509" cy="286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22" y="904146"/>
            <a:ext cx="19050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3039</TotalTime>
  <Words>1800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What was the response to the Invasion of Manchuria?</vt:lpstr>
      <vt:lpstr>The Significance of the Invasion</vt:lpstr>
      <vt:lpstr>The Significance of the Invasion</vt:lpstr>
      <vt:lpstr>Impact on Japan – Growing Militarism</vt:lpstr>
      <vt:lpstr>Impact on Japan – Growing Militarism</vt:lpstr>
      <vt:lpstr>Impact on Japan – Growing Militarism</vt:lpstr>
      <vt:lpstr>Impact on Japan – Growing Militarism</vt:lpstr>
      <vt:lpstr>Impact on Japan – Growing Militarism</vt:lpstr>
      <vt:lpstr>Impact on Japan – Manchukuo</vt:lpstr>
      <vt:lpstr>Impact on Japan – Manchukuo</vt:lpstr>
      <vt:lpstr>Impact on China – Anti-Japanese Protest</vt:lpstr>
      <vt:lpstr>Impact on China – Anti-Japanese Protest</vt:lpstr>
      <vt:lpstr>Impact on China – Anti-Japanese Protest</vt:lpstr>
      <vt:lpstr>Impact on China – Anti-Japanese Protest</vt:lpstr>
      <vt:lpstr>Impact on China – 2nd United Front</vt:lpstr>
      <vt:lpstr>Impact Internationally</vt:lpstr>
      <vt:lpstr>PowerPoint Presentation</vt:lpstr>
      <vt:lpstr>Impact Internationally</vt:lpstr>
      <vt:lpstr>Impact Internationally</vt:lpstr>
      <vt:lpstr>Impact Internationally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the response to the Invasion of Manchuria?</dc:title>
  <dc:creator>Stephen Budd</dc:creator>
  <cp:lastModifiedBy>Stephen Budd</cp:lastModifiedBy>
  <cp:revision>22</cp:revision>
  <dcterms:created xsi:type="dcterms:W3CDTF">2016-12-02T09:24:45Z</dcterms:created>
  <dcterms:modified xsi:type="dcterms:W3CDTF">2016-12-04T12:04:01Z</dcterms:modified>
</cp:coreProperties>
</file>