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100B5-58D7-4207-B8CB-036E06D53204}" type="datetimeFigureOut">
              <a:rPr lang="en-GB" smtClean="0"/>
              <a:t>24/11/2016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8CE1-25E4-4F88-9E7D-C95FA66E58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79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100B5-58D7-4207-B8CB-036E06D53204}" type="datetimeFigureOut">
              <a:rPr lang="en-GB" smtClean="0"/>
              <a:t>24/11/2016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8CE1-25E4-4F88-9E7D-C95FA66E58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298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100B5-58D7-4207-B8CB-036E06D53204}" type="datetimeFigureOut">
              <a:rPr lang="en-GB" smtClean="0"/>
              <a:t>24/11/2016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8CE1-25E4-4F88-9E7D-C95FA66E58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913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100B5-58D7-4207-B8CB-036E06D53204}" type="datetimeFigureOut">
              <a:rPr lang="en-GB" smtClean="0"/>
              <a:t>24/11/2016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8CE1-25E4-4F88-9E7D-C95FA66E58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444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100B5-58D7-4207-B8CB-036E06D53204}" type="datetimeFigureOut">
              <a:rPr lang="en-GB" smtClean="0"/>
              <a:t>24/11/2016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8CE1-25E4-4F88-9E7D-C95FA66E58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000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100B5-58D7-4207-B8CB-036E06D53204}" type="datetimeFigureOut">
              <a:rPr lang="en-GB" smtClean="0"/>
              <a:t>24/11/2016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8CE1-25E4-4F88-9E7D-C95FA66E58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363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100B5-58D7-4207-B8CB-036E06D53204}" type="datetimeFigureOut">
              <a:rPr lang="en-GB" smtClean="0"/>
              <a:t>24/11/2016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8CE1-25E4-4F88-9E7D-C95FA66E58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480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100B5-58D7-4207-B8CB-036E06D53204}" type="datetimeFigureOut">
              <a:rPr lang="en-GB" smtClean="0"/>
              <a:t>24/11/2016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8CE1-25E4-4F88-9E7D-C95FA66E58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549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100B5-58D7-4207-B8CB-036E06D53204}" type="datetimeFigureOut">
              <a:rPr lang="en-GB" smtClean="0"/>
              <a:t>24/11/2016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8CE1-25E4-4F88-9E7D-C95FA66E58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891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100B5-58D7-4207-B8CB-036E06D53204}" type="datetimeFigureOut">
              <a:rPr lang="en-GB" smtClean="0"/>
              <a:t>24/11/2016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8CE1-25E4-4F88-9E7D-C95FA66E58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512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100B5-58D7-4207-B8CB-036E06D53204}" type="datetimeFigureOut">
              <a:rPr lang="en-GB" smtClean="0"/>
              <a:t>24/11/2016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8CE1-25E4-4F88-9E7D-C95FA66E58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465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100B5-58D7-4207-B8CB-036E06D53204}" type="datetimeFigureOut">
              <a:rPr lang="en-GB" smtClean="0"/>
              <a:t>24/11/2016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18CE1-25E4-4F88-9E7D-C95FA66E58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7239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856650"/>
          </a:xfrm>
        </p:spPr>
        <p:txBody>
          <a:bodyPr>
            <a:normAutofit/>
          </a:bodyPr>
          <a:lstStyle/>
          <a:p>
            <a:r>
              <a:rPr lang="en-GB" b="1" u="sng" dirty="0"/>
              <a:t>How did Italian foreign policy change after Abyssinia?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907846"/>
            <a:ext cx="9144000" cy="979245"/>
          </a:xfrm>
        </p:spPr>
        <p:txBody>
          <a:bodyPr>
            <a:normAutofit/>
          </a:bodyPr>
          <a:lstStyle/>
          <a:p>
            <a:r>
              <a:rPr lang="en-GB" sz="2800" b="1" i="1" dirty="0">
                <a:solidFill>
                  <a:srgbClr val="FF0000"/>
                </a:solidFill>
              </a:rPr>
              <a:t>L/O – To examine how Italian foreign policy changed between 1936 and 1939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2984">
            <a:off x="5533613" y="3154061"/>
            <a:ext cx="3083085" cy="3088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5307">
            <a:off x="399050" y="3090840"/>
            <a:ext cx="4554010" cy="3215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65661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en-GB" b="1" u="sng" dirty="0"/>
              <a:t>Europe after Abyssinia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61872"/>
            <a:ext cx="6317251" cy="5696127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The invasion of Abyssinia was a </a:t>
            </a:r>
            <a:r>
              <a:rPr lang="en-GB" dirty="0">
                <a:solidFill>
                  <a:srgbClr val="FFFF00"/>
                </a:solidFill>
              </a:rPr>
              <a:t>turning point </a:t>
            </a:r>
            <a:r>
              <a:rPr lang="en-GB" dirty="0"/>
              <a:t>in international relations. The credibility of the League of Nations and the whole concept of </a:t>
            </a:r>
            <a:r>
              <a:rPr lang="en-GB" dirty="0">
                <a:solidFill>
                  <a:srgbClr val="00B0F0"/>
                </a:solidFill>
              </a:rPr>
              <a:t>collective security </a:t>
            </a:r>
            <a:r>
              <a:rPr lang="en-GB" dirty="0"/>
              <a:t>was destroyed by the very member states who were on its Council!</a:t>
            </a:r>
          </a:p>
          <a:p>
            <a:endParaRPr lang="en-GB" dirty="0"/>
          </a:p>
          <a:p>
            <a:r>
              <a:rPr lang="en-GB" dirty="0"/>
              <a:t>The failure to confront Italian expansionism only </a:t>
            </a:r>
            <a:r>
              <a:rPr lang="en-GB" dirty="0">
                <a:solidFill>
                  <a:srgbClr val="92D050"/>
                </a:solidFill>
              </a:rPr>
              <a:t>emboldened Hitler </a:t>
            </a:r>
            <a:r>
              <a:rPr lang="en-GB" dirty="0"/>
              <a:t>to risk marching troops into the </a:t>
            </a:r>
            <a:r>
              <a:rPr lang="en-GB" dirty="0">
                <a:solidFill>
                  <a:srgbClr val="FF0000"/>
                </a:solidFill>
              </a:rPr>
              <a:t>Rhineland</a:t>
            </a:r>
            <a:r>
              <a:rPr lang="en-GB" dirty="0"/>
              <a:t> in 1936.</a:t>
            </a:r>
          </a:p>
          <a:p>
            <a:endParaRPr lang="en-GB" dirty="0"/>
          </a:p>
          <a:p>
            <a:r>
              <a:rPr lang="en-GB" dirty="0"/>
              <a:t>Public admonishment of Italy by the British and French only served to push Mussolini into a closer alliance with Germany, both signing the </a:t>
            </a:r>
            <a:r>
              <a:rPr lang="en-GB" dirty="0">
                <a:solidFill>
                  <a:srgbClr val="FFC000"/>
                </a:solidFill>
              </a:rPr>
              <a:t>Rome-Berlin Axis in Oct 1936</a:t>
            </a:r>
            <a:r>
              <a:rPr lang="en-GB" dirty="0"/>
              <a:t>. The alliance to contain Germany was now in disarray.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2408">
            <a:off x="6415914" y="3855353"/>
            <a:ext cx="2511026" cy="2782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461" y="429627"/>
            <a:ext cx="2441436" cy="244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95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en-GB" b="1" u="sng" dirty="0"/>
              <a:t>Europe after Abyssinia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61872"/>
            <a:ext cx="6066603" cy="5696127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Yet Mussolini </a:t>
            </a:r>
            <a:r>
              <a:rPr lang="en-GB" dirty="0">
                <a:solidFill>
                  <a:srgbClr val="FFC000"/>
                </a:solidFill>
              </a:rPr>
              <a:t>cannot take all the blame </a:t>
            </a:r>
            <a:r>
              <a:rPr lang="en-GB" dirty="0"/>
              <a:t>for destroying any hopes of containing Hitler. Even before Abyssinia in June 1935, Britain and Germany signed the </a:t>
            </a:r>
            <a:r>
              <a:rPr lang="en-GB" dirty="0">
                <a:solidFill>
                  <a:srgbClr val="00B0F0"/>
                </a:solidFill>
              </a:rPr>
              <a:t>Anglo-German Naval agreement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Fixing the tonnage of the Kriegsmarine to 35% of Royal Navy levels, Britain had hoped to </a:t>
            </a:r>
            <a:r>
              <a:rPr lang="en-GB" dirty="0">
                <a:solidFill>
                  <a:srgbClr val="FFFF00"/>
                </a:solidFill>
              </a:rPr>
              <a:t>contain Germany expansionism</a:t>
            </a:r>
            <a:r>
              <a:rPr lang="en-GB" dirty="0"/>
              <a:t>. Yet it allowed Germany to build a navy </a:t>
            </a:r>
            <a:r>
              <a:rPr lang="en-GB" dirty="0">
                <a:solidFill>
                  <a:srgbClr val="92D050"/>
                </a:solidFill>
              </a:rPr>
              <a:t>larger than Treaty of Versailles limitations</a:t>
            </a:r>
            <a:r>
              <a:rPr lang="en-GB" dirty="0"/>
              <a:t>! If the treaty could be broken in this way, then how else could it be broken?</a:t>
            </a:r>
          </a:p>
          <a:p>
            <a:endParaRPr lang="en-GB" dirty="0"/>
          </a:p>
          <a:p>
            <a:r>
              <a:rPr lang="en-GB" dirty="0"/>
              <a:t>Signed without the knowledge of Italy or France, this miscalculation by the British </a:t>
            </a:r>
            <a:r>
              <a:rPr lang="en-GB" dirty="0">
                <a:solidFill>
                  <a:srgbClr val="FF0000"/>
                </a:solidFill>
              </a:rPr>
              <a:t>undermined the post-war order based on the </a:t>
            </a:r>
            <a:r>
              <a:rPr lang="en-GB" dirty="0" err="1">
                <a:solidFill>
                  <a:srgbClr val="FF0000"/>
                </a:solidFill>
              </a:rPr>
              <a:t>ToV</a:t>
            </a:r>
            <a:r>
              <a:rPr lang="en-GB" dirty="0"/>
              <a:t>, allowed Germany to rearm, and weakened the </a:t>
            </a:r>
            <a:r>
              <a:rPr lang="en-GB" dirty="0" err="1"/>
              <a:t>Stresa</a:t>
            </a:r>
            <a:r>
              <a:rPr lang="en-GB" dirty="0"/>
              <a:t> Front against Germany.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2994">
            <a:off x="6134802" y="257871"/>
            <a:ext cx="2813613" cy="2011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267" y="2696784"/>
            <a:ext cx="2419015" cy="3887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318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en-GB" b="1" u="sng" dirty="0"/>
              <a:t>Changing Diplomatic Alliances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61872"/>
            <a:ext cx="6094453" cy="5696127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By 1936, out of isolation and hedging his bets, Mussolini moved Italian foreign policy away from its ‘</a:t>
            </a:r>
            <a:r>
              <a:rPr lang="en-GB" dirty="0">
                <a:solidFill>
                  <a:srgbClr val="FFFF00"/>
                </a:solidFill>
              </a:rPr>
              <a:t>equidistance</a:t>
            </a:r>
            <a:r>
              <a:rPr lang="en-GB" dirty="0"/>
              <a:t>’ policy towards full cooperation with Nazi Germany.</a:t>
            </a:r>
          </a:p>
          <a:p>
            <a:endParaRPr lang="en-GB" dirty="0"/>
          </a:p>
          <a:p>
            <a:r>
              <a:rPr lang="en-GB" dirty="0"/>
              <a:t>Both nations intervened in the </a:t>
            </a:r>
            <a:r>
              <a:rPr lang="en-GB" dirty="0">
                <a:solidFill>
                  <a:srgbClr val="92D050"/>
                </a:solidFill>
              </a:rPr>
              <a:t>Spanish Civil War</a:t>
            </a:r>
            <a:r>
              <a:rPr lang="en-GB" dirty="0"/>
              <a:t> in July 1936 in support of Franco’s regime. Mussolini hoped a friendly Spanish regime would prevent British and French control of the Mediterranean.</a:t>
            </a:r>
          </a:p>
          <a:p>
            <a:endParaRPr lang="en-GB" dirty="0"/>
          </a:p>
          <a:p>
            <a:r>
              <a:rPr lang="en-GB" dirty="0"/>
              <a:t>By 1937, Mussolini had signed the </a:t>
            </a:r>
            <a:r>
              <a:rPr lang="en-GB" dirty="0">
                <a:solidFill>
                  <a:srgbClr val="00B0F0"/>
                </a:solidFill>
              </a:rPr>
              <a:t>Anti-</a:t>
            </a:r>
            <a:r>
              <a:rPr lang="en-GB" dirty="0" err="1">
                <a:solidFill>
                  <a:srgbClr val="00B0F0"/>
                </a:solidFill>
              </a:rPr>
              <a:t>Comintern</a:t>
            </a:r>
            <a:r>
              <a:rPr lang="en-GB" dirty="0">
                <a:solidFill>
                  <a:srgbClr val="00B0F0"/>
                </a:solidFill>
              </a:rPr>
              <a:t> Pact </a:t>
            </a:r>
            <a:r>
              <a:rPr lang="en-GB" dirty="0"/>
              <a:t>with Germany, </a:t>
            </a:r>
            <a:r>
              <a:rPr lang="en-GB" dirty="0">
                <a:solidFill>
                  <a:srgbClr val="FFC000"/>
                </a:solidFill>
              </a:rPr>
              <a:t>left the League of Nations</a:t>
            </a:r>
            <a:r>
              <a:rPr lang="en-GB" dirty="0"/>
              <a:t>, and have signed further </a:t>
            </a:r>
            <a:r>
              <a:rPr lang="en-GB" dirty="0">
                <a:solidFill>
                  <a:srgbClr val="FF0000"/>
                </a:solidFill>
              </a:rPr>
              <a:t>cooperation agreements with Yugoslavia</a:t>
            </a:r>
            <a:r>
              <a:rPr lang="en-GB" dirty="0"/>
              <a:t>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9884">
            <a:off x="6113590" y="3291732"/>
            <a:ext cx="2479193" cy="311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2102">
            <a:off x="6885145" y="240894"/>
            <a:ext cx="1963041" cy="2729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870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3" y="76200"/>
            <a:ext cx="8686800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564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en-GB" b="1" u="sng" dirty="0"/>
              <a:t>The Invasion of Albania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61872"/>
            <a:ext cx="6094453" cy="5696127"/>
          </a:xfrm>
        </p:spPr>
        <p:txBody>
          <a:bodyPr>
            <a:normAutofit lnSpcReduction="10000"/>
          </a:bodyPr>
          <a:lstStyle/>
          <a:p>
            <a:r>
              <a:rPr lang="en-GB" dirty="0"/>
              <a:t>Since 1926, Italy had established a </a:t>
            </a:r>
            <a:r>
              <a:rPr lang="en-GB" dirty="0">
                <a:solidFill>
                  <a:srgbClr val="FFC000"/>
                </a:solidFill>
              </a:rPr>
              <a:t>virtual protectorate </a:t>
            </a:r>
            <a:r>
              <a:rPr lang="en-GB" dirty="0"/>
              <a:t>over Albania, helping </a:t>
            </a:r>
            <a:r>
              <a:rPr lang="en-GB" dirty="0">
                <a:solidFill>
                  <a:srgbClr val="00B0F0"/>
                </a:solidFill>
              </a:rPr>
              <a:t>King </a:t>
            </a:r>
            <a:r>
              <a:rPr lang="en-GB" dirty="0" err="1">
                <a:solidFill>
                  <a:srgbClr val="00B0F0"/>
                </a:solidFill>
              </a:rPr>
              <a:t>Zog</a:t>
            </a:r>
            <a:r>
              <a:rPr lang="en-GB" dirty="0">
                <a:solidFill>
                  <a:srgbClr val="00B0F0"/>
                </a:solidFill>
              </a:rPr>
              <a:t> I </a:t>
            </a:r>
            <a:r>
              <a:rPr lang="en-GB" dirty="0"/>
              <a:t>into power in 1928. </a:t>
            </a:r>
          </a:p>
          <a:p>
            <a:endParaRPr lang="en-GB" dirty="0"/>
          </a:p>
          <a:p>
            <a:r>
              <a:rPr lang="en-GB" dirty="0"/>
              <a:t>Italian influence increased after the Great Depression, with Italy gaining access to Albania’s </a:t>
            </a:r>
            <a:r>
              <a:rPr lang="en-GB" dirty="0">
                <a:solidFill>
                  <a:srgbClr val="FFFF00"/>
                </a:solidFill>
              </a:rPr>
              <a:t>oil and mineral deposits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Albania provided Italy with a toehold in the Balkans which was Italy’s </a:t>
            </a:r>
            <a:r>
              <a:rPr lang="en-GB" dirty="0">
                <a:solidFill>
                  <a:srgbClr val="92D050"/>
                </a:solidFill>
              </a:rPr>
              <a:t>natural area of expansion</a:t>
            </a:r>
            <a:r>
              <a:rPr lang="en-GB" dirty="0"/>
              <a:t>. In April 1939, Mussolini finally invaded Albania </a:t>
            </a:r>
            <a:r>
              <a:rPr lang="en-GB" dirty="0">
                <a:solidFill>
                  <a:srgbClr val="FF0000"/>
                </a:solidFill>
              </a:rPr>
              <a:t>deposing</a:t>
            </a:r>
            <a:r>
              <a:rPr lang="en-GB" dirty="0"/>
              <a:t> King </a:t>
            </a:r>
            <a:r>
              <a:rPr lang="en-GB" dirty="0" err="1"/>
              <a:t>Zog</a:t>
            </a:r>
            <a:r>
              <a:rPr lang="en-GB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8075">
            <a:off x="6173518" y="415617"/>
            <a:ext cx="2462009" cy="36622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934" y="4572000"/>
            <a:ext cx="2551641" cy="2002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3315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en-GB" b="1" u="sng" dirty="0"/>
              <a:t>The Invasion of Albania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61872"/>
            <a:ext cx="6094453" cy="5696127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Whilst there were clear </a:t>
            </a:r>
            <a:r>
              <a:rPr lang="en-GB" dirty="0">
                <a:solidFill>
                  <a:srgbClr val="FFC000"/>
                </a:solidFill>
              </a:rPr>
              <a:t>economic and geopolitical </a:t>
            </a:r>
            <a:r>
              <a:rPr lang="en-GB" dirty="0"/>
              <a:t>benefits to gaining control of Albania, Mussolini was also concerned to strengthen his alliance with Hitler.</a:t>
            </a:r>
          </a:p>
          <a:p>
            <a:endParaRPr lang="en-GB" dirty="0"/>
          </a:p>
          <a:p>
            <a:r>
              <a:rPr lang="en-GB" dirty="0"/>
              <a:t>Mussolini feared being the ‘</a:t>
            </a:r>
            <a:r>
              <a:rPr lang="en-GB" dirty="0">
                <a:solidFill>
                  <a:srgbClr val="00B0F0"/>
                </a:solidFill>
              </a:rPr>
              <a:t>junior partner</a:t>
            </a:r>
            <a:r>
              <a:rPr lang="en-GB" dirty="0"/>
              <a:t>’ in their alliance. By 1939, Hitler had regained the </a:t>
            </a:r>
            <a:r>
              <a:rPr lang="en-GB" dirty="0">
                <a:solidFill>
                  <a:srgbClr val="92D050"/>
                </a:solidFill>
              </a:rPr>
              <a:t>Rhineland</a:t>
            </a:r>
            <a:r>
              <a:rPr lang="en-GB" dirty="0"/>
              <a:t>, </a:t>
            </a:r>
            <a:r>
              <a:rPr lang="en-GB" dirty="0">
                <a:solidFill>
                  <a:srgbClr val="FFFF00"/>
                </a:solidFill>
              </a:rPr>
              <a:t>annexed Austria </a:t>
            </a:r>
            <a:r>
              <a:rPr lang="en-GB" dirty="0"/>
              <a:t>and the </a:t>
            </a:r>
            <a:r>
              <a:rPr lang="en-GB" dirty="0">
                <a:solidFill>
                  <a:srgbClr val="FF0000"/>
                </a:solidFill>
              </a:rPr>
              <a:t>Sudetenland, Bohemia and Moravia</a:t>
            </a:r>
            <a:r>
              <a:rPr lang="en-GB" dirty="0"/>
              <a:t> from Czechoslovakia. </a:t>
            </a:r>
          </a:p>
          <a:p>
            <a:endParaRPr lang="en-GB" dirty="0"/>
          </a:p>
          <a:p>
            <a:r>
              <a:rPr lang="en-GB" dirty="0"/>
              <a:t>Mussolini therefore sought to </a:t>
            </a:r>
            <a:r>
              <a:rPr lang="en-GB" dirty="0">
                <a:solidFill>
                  <a:srgbClr val="92D050"/>
                </a:solidFill>
              </a:rPr>
              <a:t>showcase the strength of the Italian army </a:t>
            </a:r>
            <a:r>
              <a:rPr lang="en-GB" dirty="0"/>
              <a:t>as a way to </a:t>
            </a:r>
            <a:r>
              <a:rPr lang="en-GB" dirty="0">
                <a:solidFill>
                  <a:srgbClr val="00B0F0"/>
                </a:solidFill>
              </a:rPr>
              <a:t>maintain his credibility and negotiating power </a:t>
            </a:r>
            <a:r>
              <a:rPr lang="en-GB" dirty="0"/>
              <a:t>within the alliance. By October 1940, Mussolini would use Albania as a staging ground for his </a:t>
            </a:r>
            <a:r>
              <a:rPr lang="en-GB" dirty="0" err="1"/>
              <a:t>disasterous</a:t>
            </a:r>
            <a:r>
              <a:rPr lang="en-GB" dirty="0"/>
              <a:t> </a:t>
            </a:r>
            <a:r>
              <a:rPr lang="en-GB" dirty="0">
                <a:solidFill>
                  <a:srgbClr val="FF0000"/>
                </a:solidFill>
              </a:rPr>
              <a:t>invasion of Greece</a:t>
            </a:r>
            <a:r>
              <a:rPr lang="en-GB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979" y="213513"/>
            <a:ext cx="2895455" cy="3625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5136">
            <a:off x="6230305" y="4245344"/>
            <a:ext cx="2642101" cy="2113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9617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</TotalTime>
  <Words>522</Words>
  <Application>Microsoft Office PowerPoint</Application>
  <PresentationFormat>On-screen Show (4:3)</PresentationFormat>
  <Paragraphs>32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How did Italian foreign policy change after Abyssinia?</vt:lpstr>
      <vt:lpstr>Europe after Abyssinia</vt:lpstr>
      <vt:lpstr>Europe after Abyssinia</vt:lpstr>
      <vt:lpstr>Changing Diplomatic Alliances</vt:lpstr>
      <vt:lpstr>PowerPoint Presentation</vt:lpstr>
      <vt:lpstr>The Invasion of Albania</vt:lpstr>
      <vt:lpstr>The Invasion of Albania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did Italian foreign policy change after Abyssinia?</dc:title>
  <dc:creator>Stephen Budd</dc:creator>
  <cp:lastModifiedBy>Stephen Budd</cp:lastModifiedBy>
  <cp:revision>14</cp:revision>
  <dcterms:created xsi:type="dcterms:W3CDTF">2016-11-24T04:52:48Z</dcterms:created>
  <dcterms:modified xsi:type="dcterms:W3CDTF">2016-11-24T06:35:34Z</dcterms:modified>
</cp:coreProperties>
</file>