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71" r:id="rId6"/>
    <p:sldId id="269" r:id="rId7"/>
    <p:sldId id="261" r:id="rId8"/>
    <p:sldId id="272" r:id="rId9"/>
    <p:sldId id="270" r:id="rId10"/>
    <p:sldId id="268" r:id="rId11"/>
    <p:sldId id="262" r:id="rId12"/>
    <p:sldId id="263" r:id="rId13"/>
    <p:sldId id="264" r:id="rId14"/>
    <p:sldId id="265" r:id="rId15"/>
    <p:sldId id="266" r:id="rId16"/>
    <p:sldId id="26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7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9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0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7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76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2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5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3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8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2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0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F6BA8-988B-40E0-A2AB-81DD1C4ECCA6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42C2E-4C17-4F88-B373-E88BBF37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18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35557"/>
          </a:xfrm>
        </p:spPr>
        <p:txBody>
          <a:bodyPr/>
          <a:lstStyle/>
          <a:p>
            <a:r>
              <a:rPr lang="en-GB" b="1" u="sng" dirty="0"/>
              <a:t>What factors shaped German foreign policy?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19244"/>
            <a:ext cx="9144000" cy="877130"/>
          </a:xfrm>
        </p:spPr>
        <p:txBody>
          <a:bodyPr>
            <a:norm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L/O – To identify the historical conditions, aims, and motives that helped form Germany’s expansionist foreign policy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67" y="3230837"/>
            <a:ext cx="6172199" cy="347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7" y="2919817"/>
            <a:ext cx="5014942" cy="341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513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3" y="-3046"/>
            <a:ext cx="7407501" cy="6861046"/>
          </a:xfrm>
        </p:spPr>
      </p:pic>
    </p:spTree>
    <p:extLst>
      <p:ext uri="{BB962C8B-B14F-4D97-AF65-F5344CB8AC3E}">
        <p14:creationId xmlns:p14="http://schemas.microsoft.com/office/powerpoint/2010/main" val="2829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Economic Catastrophe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74331"/>
            <a:ext cx="6558615" cy="568366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Economic crisis also exacerbated divisions with society. The </a:t>
            </a:r>
            <a:r>
              <a:rPr lang="en-GB" dirty="0">
                <a:solidFill>
                  <a:srgbClr val="00B0F0"/>
                </a:solidFill>
              </a:rPr>
              <a:t>Ruhr Crisis of 1923 </a:t>
            </a:r>
            <a:r>
              <a:rPr lang="en-GB" dirty="0"/>
              <a:t>would trigger </a:t>
            </a:r>
            <a:r>
              <a:rPr lang="en-GB" dirty="0">
                <a:solidFill>
                  <a:srgbClr val="FFFF00"/>
                </a:solidFill>
              </a:rPr>
              <a:t>hyperinflation </a:t>
            </a:r>
            <a:r>
              <a:rPr lang="en-GB" dirty="0"/>
              <a:t>within Germany, making the savings of millions worthless.</a:t>
            </a:r>
          </a:p>
          <a:p>
            <a:endParaRPr lang="en-GB" dirty="0"/>
          </a:p>
          <a:p>
            <a:r>
              <a:rPr lang="en-GB" dirty="0"/>
              <a:t>Despite a short-lived and American funded recovery in the 1920s, the 1929 </a:t>
            </a:r>
            <a:r>
              <a:rPr lang="en-GB" dirty="0">
                <a:solidFill>
                  <a:srgbClr val="92D050"/>
                </a:solidFill>
              </a:rPr>
              <a:t>Wall Street Crash </a:t>
            </a:r>
            <a:r>
              <a:rPr lang="en-GB" dirty="0"/>
              <a:t>and subsequent </a:t>
            </a:r>
            <a:r>
              <a:rPr lang="en-GB" dirty="0">
                <a:solidFill>
                  <a:srgbClr val="FFC000"/>
                </a:solidFill>
              </a:rPr>
              <a:t>Great Depression</a:t>
            </a:r>
            <a:r>
              <a:rPr lang="en-GB" dirty="0"/>
              <a:t> plunged Germany back into crisis, with 1 in 3 unemployed and countless businesses </a:t>
            </a:r>
            <a:r>
              <a:rPr lang="en-GB" dirty="0">
                <a:solidFill>
                  <a:srgbClr val="FF0000"/>
                </a:solidFill>
              </a:rPr>
              <a:t>bankrupt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In these crisis conditions, Hitler’s </a:t>
            </a:r>
            <a:r>
              <a:rPr lang="en-GB" dirty="0">
                <a:solidFill>
                  <a:srgbClr val="FFC000"/>
                </a:solidFill>
              </a:rPr>
              <a:t>NSDAP</a:t>
            </a:r>
            <a:r>
              <a:rPr lang="en-GB" dirty="0"/>
              <a:t> rose to become the largest party in 1932, with Hitler himself finally </a:t>
            </a:r>
            <a:r>
              <a:rPr lang="en-GB" dirty="0">
                <a:solidFill>
                  <a:srgbClr val="00B0F0"/>
                </a:solidFill>
              </a:rPr>
              <a:t>appointed Chancellor </a:t>
            </a:r>
            <a:r>
              <a:rPr lang="en-GB" dirty="0"/>
              <a:t>in 1933 – where upon he rapidly consolidated power into an </a:t>
            </a:r>
            <a:r>
              <a:rPr lang="en-GB" dirty="0">
                <a:solidFill>
                  <a:srgbClr val="FFFF00"/>
                </a:solidFill>
              </a:rPr>
              <a:t>authoritarian dictatorship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72" y="4229801"/>
            <a:ext cx="2522313" cy="252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84" y="395819"/>
            <a:ext cx="2500482" cy="343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6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1509" cy="1325563"/>
          </a:xfrm>
        </p:spPr>
        <p:txBody>
          <a:bodyPr/>
          <a:lstStyle/>
          <a:p>
            <a:r>
              <a:rPr lang="en-GB" b="1" u="sng" dirty="0"/>
              <a:t>Hitler’s Foreign Policy Aims and Motives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331"/>
            <a:ext cx="6540050" cy="568366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Thus by 1933, mainstream political parties that had accepted the post-war international order </a:t>
            </a:r>
            <a:r>
              <a:rPr lang="en-GB" dirty="0">
                <a:solidFill>
                  <a:srgbClr val="FF0000"/>
                </a:solidFill>
              </a:rPr>
              <a:t>had been defeated</a:t>
            </a:r>
            <a:r>
              <a:rPr lang="en-GB" dirty="0"/>
              <a:t>, in favour of an increasingly ‘</a:t>
            </a:r>
            <a:r>
              <a:rPr lang="en-GB" dirty="0">
                <a:solidFill>
                  <a:srgbClr val="FFFF00"/>
                </a:solidFill>
              </a:rPr>
              <a:t>revisionist</a:t>
            </a:r>
            <a:r>
              <a:rPr lang="en-GB" dirty="0"/>
              <a:t>’ NSDAP that had promised to ‘</a:t>
            </a:r>
            <a:r>
              <a:rPr lang="en-GB" dirty="0">
                <a:solidFill>
                  <a:srgbClr val="92D050"/>
                </a:solidFill>
              </a:rPr>
              <a:t>tear-up</a:t>
            </a:r>
            <a:r>
              <a:rPr lang="en-GB" dirty="0"/>
              <a:t>’ the Treaty of Versailles and restore Germany to greatness.</a:t>
            </a:r>
          </a:p>
          <a:p>
            <a:endParaRPr lang="en-GB" dirty="0"/>
          </a:p>
          <a:p>
            <a:r>
              <a:rPr lang="en-GB" dirty="0"/>
              <a:t>But Hitler’s foreign policy wasn’t just shaped by a sense of </a:t>
            </a:r>
            <a:r>
              <a:rPr lang="en-GB" dirty="0">
                <a:solidFill>
                  <a:srgbClr val="00B0F0"/>
                </a:solidFill>
              </a:rPr>
              <a:t>historical injustice</a:t>
            </a:r>
            <a:r>
              <a:rPr lang="en-GB" dirty="0"/>
              <a:t>. He didn’t just want to return Germany to its pre-WW1 position.</a:t>
            </a:r>
          </a:p>
          <a:p>
            <a:endParaRPr lang="en-GB" dirty="0"/>
          </a:p>
          <a:p>
            <a:r>
              <a:rPr lang="en-GB" dirty="0"/>
              <a:t>He also had other,</a:t>
            </a:r>
            <a:r>
              <a:rPr lang="en-GB" dirty="0">
                <a:solidFill>
                  <a:srgbClr val="FFC000"/>
                </a:solidFill>
              </a:rPr>
              <a:t> larger foreign policy aims</a:t>
            </a:r>
            <a:r>
              <a:rPr lang="en-GB" dirty="0"/>
              <a:t>, which keen observers could have detected from his earlier published works.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12" y="1527093"/>
            <a:ext cx="2265333" cy="452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35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Source Analysis – Hitler’s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3648"/>
            <a:ext cx="6642164" cy="56543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With a partner, make a list of Hitler’s </a:t>
            </a:r>
            <a:r>
              <a:rPr lang="en-GB" dirty="0">
                <a:solidFill>
                  <a:srgbClr val="FFC000"/>
                </a:solidFill>
              </a:rPr>
              <a:t>foreign policy aims </a:t>
            </a:r>
            <a:r>
              <a:rPr lang="en-GB" dirty="0"/>
              <a:t>outlined in Sources 1-4.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How, in </a:t>
            </a:r>
            <a:r>
              <a:rPr lang="en-GB" dirty="0">
                <a:solidFill>
                  <a:srgbClr val="FFFF00"/>
                </a:solidFill>
              </a:rPr>
              <a:t>Mein </a:t>
            </a:r>
            <a:r>
              <a:rPr lang="en-GB" dirty="0" err="1">
                <a:solidFill>
                  <a:srgbClr val="FFFF00"/>
                </a:solidFill>
              </a:rPr>
              <a:t>Kampf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and the </a:t>
            </a:r>
            <a:r>
              <a:rPr lang="en-GB" dirty="0" err="1">
                <a:solidFill>
                  <a:srgbClr val="00B0F0"/>
                </a:solidFill>
              </a:rPr>
              <a:t>Zweite</a:t>
            </a:r>
            <a:r>
              <a:rPr lang="en-GB" dirty="0">
                <a:solidFill>
                  <a:srgbClr val="00B0F0"/>
                </a:solidFill>
              </a:rPr>
              <a:t> Buch</a:t>
            </a:r>
            <a:r>
              <a:rPr lang="en-GB" dirty="0"/>
              <a:t>, does Hitler justify German expansionism?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country is Hitler </a:t>
            </a:r>
            <a:r>
              <a:rPr lang="en-GB" dirty="0">
                <a:solidFill>
                  <a:srgbClr val="92D050"/>
                </a:solidFill>
              </a:rPr>
              <a:t>most hostile to</a:t>
            </a:r>
            <a:r>
              <a:rPr lang="en-GB" dirty="0"/>
              <a:t>?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</a:t>
            </a:r>
            <a:r>
              <a:rPr lang="en-GB" dirty="0">
                <a:solidFill>
                  <a:srgbClr val="FF0000"/>
                </a:solidFill>
              </a:rPr>
              <a:t>change in his attitude to Britain </a:t>
            </a:r>
            <a:r>
              <a:rPr lang="en-GB" dirty="0"/>
              <a:t>occurs between Mein </a:t>
            </a:r>
            <a:r>
              <a:rPr lang="en-GB" dirty="0" err="1"/>
              <a:t>Kampf</a:t>
            </a:r>
            <a:r>
              <a:rPr lang="en-GB" dirty="0"/>
              <a:t> and the </a:t>
            </a:r>
            <a:r>
              <a:rPr lang="en-GB" dirty="0" err="1"/>
              <a:t>Hossbach</a:t>
            </a:r>
            <a:r>
              <a:rPr lang="en-GB" dirty="0"/>
              <a:t> Memorandum?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Why, in the </a:t>
            </a:r>
            <a:r>
              <a:rPr lang="en-GB" dirty="0" err="1"/>
              <a:t>Hossbach</a:t>
            </a:r>
            <a:r>
              <a:rPr lang="en-GB" dirty="0"/>
              <a:t> Memorandum, does Hitler argue that </a:t>
            </a:r>
            <a:r>
              <a:rPr lang="en-GB" dirty="0">
                <a:solidFill>
                  <a:srgbClr val="00B0F0"/>
                </a:solidFill>
              </a:rPr>
              <a:t>war for Lebensraum is required </a:t>
            </a:r>
            <a:r>
              <a:rPr lang="en-GB" dirty="0"/>
              <a:t>by the mid 1940s?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source do you consider to be most valuable in </a:t>
            </a:r>
            <a:r>
              <a:rPr lang="en-GB" dirty="0">
                <a:solidFill>
                  <a:srgbClr val="FFFF00"/>
                </a:solidFill>
              </a:rPr>
              <a:t>seeking to understand Hitler’s foreign policy</a:t>
            </a:r>
            <a:r>
              <a:rPr lang="en-GB" dirty="0"/>
              <a:t>? Refer to origin and content.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44" y="236723"/>
            <a:ext cx="1982205" cy="203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5" y="2792970"/>
            <a:ext cx="2460784" cy="352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13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International Context in the 1930s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331"/>
            <a:ext cx="6540050" cy="568366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So far you have seen how the </a:t>
            </a:r>
            <a:r>
              <a:rPr lang="en-GB" dirty="0">
                <a:solidFill>
                  <a:srgbClr val="FFFF00"/>
                </a:solidFill>
              </a:rPr>
              <a:t>legacy of the First World War</a:t>
            </a:r>
            <a:r>
              <a:rPr lang="en-GB" dirty="0"/>
              <a:t> provided fertile ground for extremism to flourish, which </a:t>
            </a:r>
            <a:r>
              <a:rPr lang="en-GB" dirty="0">
                <a:solidFill>
                  <a:srgbClr val="00B0F0"/>
                </a:solidFill>
              </a:rPr>
              <a:t>shaped the worldview </a:t>
            </a:r>
            <a:r>
              <a:rPr lang="en-GB" dirty="0"/>
              <a:t>of the NSDAP.</a:t>
            </a:r>
          </a:p>
          <a:p>
            <a:endParaRPr lang="en-GB" dirty="0"/>
          </a:p>
          <a:p>
            <a:r>
              <a:rPr lang="en-GB" dirty="0"/>
              <a:t>From the sources, you have seen how Hitler had his own </a:t>
            </a:r>
            <a:r>
              <a:rPr lang="en-GB" dirty="0">
                <a:solidFill>
                  <a:srgbClr val="92D050"/>
                </a:solidFill>
              </a:rPr>
              <a:t>unique aims and motives</a:t>
            </a:r>
            <a:r>
              <a:rPr lang="en-GB" dirty="0"/>
              <a:t> that went beyond simple revisionism. </a:t>
            </a:r>
          </a:p>
          <a:p>
            <a:endParaRPr lang="en-GB" dirty="0"/>
          </a:p>
          <a:p>
            <a:r>
              <a:rPr lang="en-GB" dirty="0"/>
              <a:t>Yet foreign policy isn’t made in a vacuum. Therefore, how did the </a:t>
            </a:r>
            <a:r>
              <a:rPr lang="en-GB" dirty="0">
                <a:solidFill>
                  <a:srgbClr val="FFC000"/>
                </a:solidFill>
              </a:rPr>
              <a:t>international context</a:t>
            </a:r>
            <a:r>
              <a:rPr lang="en-GB" dirty="0"/>
              <a:t> in the 1930s help or hinder Hitler’s aims?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18" y="1123272"/>
            <a:ext cx="2770028" cy="193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07" y="3259351"/>
            <a:ext cx="2164096" cy="33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Source Analysis – International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3648"/>
            <a:ext cx="6642164" cy="565435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Did the international context </a:t>
            </a:r>
            <a:r>
              <a:rPr lang="en-GB" dirty="0">
                <a:solidFill>
                  <a:srgbClr val="FFC000"/>
                </a:solidFill>
              </a:rPr>
              <a:t>favour or hinder</a:t>
            </a:r>
            <a:r>
              <a:rPr lang="en-GB" dirty="0"/>
              <a:t> Hitler’s plans for German expansion? 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Using Sources 5-8, list the factors that might have: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>
                <a:solidFill>
                  <a:srgbClr val="FFFF00"/>
                </a:solidFill>
              </a:rPr>
              <a:t>Helped Hitler</a:t>
            </a:r>
            <a:r>
              <a:rPr lang="en-GB" dirty="0"/>
              <a:t> revise the Versailles Settlement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>
                <a:solidFill>
                  <a:srgbClr val="00B0F0"/>
                </a:solidFill>
              </a:rPr>
              <a:t>Hindered Hitler </a:t>
            </a:r>
            <a:r>
              <a:rPr lang="en-GB" dirty="0"/>
              <a:t>revising the Versailles Settlement</a:t>
            </a:r>
          </a:p>
          <a:p>
            <a:pPr marL="971550" lvl="1" indent="-514350">
              <a:buFont typeface="+mj-lt"/>
              <a:buAutoNum type="alphaLcParenR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Using the same sources, work out </a:t>
            </a:r>
            <a:r>
              <a:rPr lang="en-GB" dirty="0">
                <a:solidFill>
                  <a:srgbClr val="92D050"/>
                </a:solidFill>
              </a:rPr>
              <a:t>which country</a:t>
            </a:r>
            <a:r>
              <a:rPr lang="en-GB" dirty="0"/>
              <a:t> Hitler is describing in the speech bubbles on your worksheet.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09" y="1203648"/>
            <a:ext cx="2458740" cy="322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64" y="4654037"/>
            <a:ext cx="2423637" cy="197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6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08" y="1893423"/>
            <a:ext cx="2347908" cy="3080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9086" cy="1325563"/>
          </a:xfrm>
        </p:spPr>
        <p:txBody>
          <a:bodyPr/>
          <a:lstStyle/>
          <a:p>
            <a:r>
              <a:rPr lang="en-GB" b="1" u="sng" dirty="0"/>
              <a:t>What influenced his foreign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35082"/>
            <a:ext cx="3629750" cy="582291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As you have seen with Mussolini and now Hitler, foreign policy is…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92D050"/>
                </a:solidFill>
              </a:rPr>
              <a:t>Determined by the aims and motives of historical actors</a:t>
            </a:r>
            <a:r>
              <a:rPr lang="en-GB" dirty="0"/>
              <a:t>…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FFFF00"/>
                </a:solidFill>
              </a:rPr>
              <a:t>But constrained by historical conditions</a:t>
            </a:r>
            <a:r>
              <a:rPr lang="en-GB" dirty="0"/>
              <a:t>…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solidFill>
                  <a:srgbClr val="00B0F0"/>
                </a:solidFill>
              </a:rPr>
              <a:t>And helped or hindered by the contemporary international context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sp>
        <p:nvSpPr>
          <p:cNvPr id="5" name="Thought Bubble: Cloud 4"/>
          <p:cNvSpPr/>
          <p:nvPr/>
        </p:nvSpPr>
        <p:spPr>
          <a:xfrm>
            <a:off x="3629751" y="1212930"/>
            <a:ext cx="1856650" cy="1404946"/>
          </a:xfrm>
          <a:prstGeom prst="cloudCallout">
            <a:avLst>
              <a:gd name="adj1" fmla="val 51770"/>
              <a:gd name="adj2" fmla="val 57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Legacy of Versailles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6935255" y="1086833"/>
            <a:ext cx="1856650" cy="1404946"/>
          </a:xfrm>
          <a:prstGeom prst="cloudCallout">
            <a:avLst>
              <a:gd name="adj1" fmla="val -49230"/>
              <a:gd name="adj2" fmla="val 73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Racial Beliefs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3483819" y="3487442"/>
            <a:ext cx="1856650" cy="1404946"/>
          </a:xfrm>
          <a:prstGeom prst="cloudCallout">
            <a:avLst>
              <a:gd name="adj1" fmla="val 75770"/>
              <a:gd name="adj2" fmla="val -389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Domestic problems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4178517" y="5222243"/>
            <a:ext cx="1856650" cy="1404946"/>
          </a:xfrm>
          <a:prstGeom prst="cloudCallout">
            <a:avLst>
              <a:gd name="adj1" fmla="val 36020"/>
              <a:gd name="adj2" fmla="val -1060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Nazi ideology</a:t>
            </a:r>
          </a:p>
        </p:txBody>
      </p:sp>
      <p:sp>
        <p:nvSpPr>
          <p:cNvPr id="9" name="Thought Bubble: Cloud 8"/>
          <p:cNvSpPr/>
          <p:nvPr/>
        </p:nvSpPr>
        <p:spPr>
          <a:xfrm>
            <a:off x="6391518" y="5222243"/>
            <a:ext cx="2536928" cy="1483000"/>
          </a:xfrm>
          <a:prstGeom prst="cloudCallout">
            <a:avLst>
              <a:gd name="adj1" fmla="val -62506"/>
              <a:gd name="adj2" fmla="val -901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Contemporary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hought Bubble: Cloud 9"/>
          <p:cNvSpPr/>
          <p:nvPr/>
        </p:nvSpPr>
        <p:spPr>
          <a:xfrm>
            <a:off x="6756940" y="3522397"/>
            <a:ext cx="2280195" cy="1499213"/>
          </a:xfrm>
          <a:prstGeom prst="cloudCallout">
            <a:avLst>
              <a:gd name="adj1" fmla="val -48552"/>
              <a:gd name="adj2" fmla="val -570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Consolidating Power</a:t>
            </a:r>
          </a:p>
        </p:txBody>
      </p:sp>
    </p:spTree>
    <p:extLst>
      <p:ext uri="{BB962C8B-B14F-4D97-AF65-F5344CB8AC3E}">
        <p14:creationId xmlns:p14="http://schemas.microsoft.com/office/powerpoint/2010/main" val="18580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Viewpoints on 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3308"/>
            <a:ext cx="6730355" cy="586469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Historians can be divided into </a:t>
            </a:r>
            <a:r>
              <a:rPr lang="en-GB" dirty="0">
                <a:solidFill>
                  <a:srgbClr val="FFC000"/>
                </a:solidFill>
              </a:rPr>
              <a:t>three competing viewpoints</a:t>
            </a:r>
            <a:r>
              <a:rPr lang="en-GB" dirty="0"/>
              <a:t> on the nature of German foreign policy under Hitler: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92D050"/>
                </a:solidFill>
              </a:rPr>
              <a:t>Hitler the Evil One!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/>
              <a:t>– The German historian Klaus Hildebrand argues Hitler had a plan for war from the beginning (Intentionist)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FFFF00"/>
                </a:solidFill>
              </a:rPr>
              <a:t>Hitler the Blunderer!</a:t>
            </a:r>
            <a:r>
              <a:rPr lang="en-GB" dirty="0"/>
              <a:t> – British historian AJP Taylor controversially argued that Hitler was just like any European statesman, he blundered into a war he didn’t want in 1939, had no plan and simply took advantage of opportunities (Structuralist/Determinist)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00B0F0"/>
                </a:solidFill>
              </a:rPr>
              <a:t>Hitler the Pragmatist!</a:t>
            </a:r>
            <a:r>
              <a:rPr lang="en-GB" dirty="0"/>
              <a:t> – British historian Allan Bullock views Hitler as an opportunist adventurer, who was motivated by a lust for power to take advantage of events (Intentionist/structuralist)</a:t>
            </a:r>
          </a:p>
        </p:txBody>
      </p:sp>
      <p:sp>
        <p:nvSpPr>
          <p:cNvPr id="5" name="Speech Bubble: Rectangle 4"/>
          <p:cNvSpPr/>
          <p:nvPr/>
        </p:nvSpPr>
        <p:spPr>
          <a:xfrm>
            <a:off x="7231651" y="176381"/>
            <a:ext cx="1782384" cy="6581823"/>
          </a:xfrm>
          <a:prstGeom prst="wedgeRectCallout">
            <a:avLst>
              <a:gd name="adj1" fmla="val -90909"/>
              <a:gd name="adj2" fmla="val 196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what you know of Hitler’s foreign policy so far – which viewpoint would you agree with the most and why?</a:t>
            </a:r>
          </a:p>
        </p:txBody>
      </p:sp>
    </p:spTree>
    <p:extLst>
      <p:ext uri="{BB962C8B-B14F-4D97-AF65-F5344CB8AC3E}">
        <p14:creationId xmlns:p14="http://schemas.microsoft.com/office/powerpoint/2010/main" val="25010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08" y="1893423"/>
            <a:ext cx="2347908" cy="3080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9086" cy="1325563"/>
          </a:xfrm>
        </p:spPr>
        <p:txBody>
          <a:bodyPr/>
          <a:lstStyle/>
          <a:p>
            <a:r>
              <a:rPr lang="en-GB" b="1" u="sng" dirty="0"/>
              <a:t>What influenced his foreign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2930"/>
            <a:ext cx="3629750" cy="5645070"/>
          </a:xfrm>
        </p:spPr>
        <p:txBody>
          <a:bodyPr>
            <a:normAutofit/>
          </a:bodyPr>
          <a:lstStyle/>
          <a:p>
            <a:r>
              <a:rPr lang="en-GB" dirty="0"/>
              <a:t>Hitler’s foreign policy was </a:t>
            </a:r>
            <a:r>
              <a:rPr lang="en-GB" dirty="0">
                <a:solidFill>
                  <a:srgbClr val="FFC000"/>
                </a:solidFill>
              </a:rPr>
              <a:t>influenced and shaped </a:t>
            </a:r>
            <a:r>
              <a:rPr lang="en-GB" dirty="0"/>
              <a:t>by a number of factors. </a:t>
            </a:r>
          </a:p>
          <a:p>
            <a:endParaRPr lang="en-GB" dirty="0"/>
          </a:p>
          <a:p>
            <a:r>
              <a:rPr lang="en-GB" dirty="0"/>
              <a:t>These were a mixture of his </a:t>
            </a:r>
            <a:r>
              <a:rPr lang="en-GB" dirty="0">
                <a:solidFill>
                  <a:srgbClr val="FFFF00"/>
                </a:solidFill>
              </a:rPr>
              <a:t>own aims and motives</a:t>
            </a:r>
            <a:r>
              <a:rPr lang="en-GB" dirty="0"/>
              <a:t>, as well as domestic and international </a:t>
            </a:r>
            <a:r>
              <a:rPr lang="en-GB" dirty="0">
                <a:solidFill>
                  <a:srgbClr val="92D050"/>
                </a:solidFill>
              </a:rPr>
              <a:t>conditions</a:t>
            </a:r>
            <a:r>
              <a:rPr lang="en-GB" dirty="0"/>
              <a:t> that </a:t>
            </a:r>
            <a:r>
              <a:rPr lang="en-GB" dirty="0">
                <a:solidFill>
                  <a:srgbClr val="00B0F0"/>
                </a:solidFill>
              </a:rPr>
              <a:t>restrained or enabled </a:t>
            </a:r>
            <a:r>
              <a:rPr lang="en-GB" dirty="0"/>
              <a:t>the choices he took:</a:t>
            </a:r>
          </a:p>
        </p:txBody>
      </p:sp>
      <p:sp>
        <p:nvSpPr>
          <p:cNvPr id="5" name="Thought Bubble: Cloud 4"/>
          <p:cNvSpPr/>
          <p:nvPr/>
        </p:nvSpPr>
        <p:spPr>
          <a:xfrm>
            <a:off x="3629751" y="1212930"/>
            <a:ext cx="1856650" cy="1404946"/>
          </a:xfrm>
          <a:prstGeom prst="cloudCallout">
            <a:avLst>
              <a:gd name="adj1" fmla="val 51770"/>
              <a:gd name="adj2" fmla="val 57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Legacy of Versailles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6935255" y="1086833"/>
            <a:ext cx="1856650" cy="1404946"/>
          </a:xfrm>
          <a:prstGeom prst="cloudCallout">
            <a:avLst>
              <a:gd name="adj1" fmla="val -49230"/>
              <a:gd name="adj2" fmla="val 73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Racial Beliefs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3347278" y="3568823"/>
            <a:ext cx="1856650" cy="1404946"/>
          </a:xfrm>
          <a:prstGeom prst="cloudCallout">
            <a:avLst>
              <a:gd name="adj1" fmla="val 70520"/>
              <a:gd name="adj2" fmla="val -39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Domestic problems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4178517" y="5222243"/>
            <a:ext cx="1856650" cy="1404946"/>
          </a:xfrm>
          <a:prstGeom prst="cloudCallout">
            <a:avLst>
              <a:gd name="adj1" fmla="val 36020"/>
              <a:gd name="adj2" fmla="val -1060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Nazi ideology</a:t>
            </a:r>
          </a:p>
        </p:txBody>
      </p:sp>
      <p:sp>
        <p:nvSpPr>
          <p:cNvPr id="9" name="Thought Bubble: Cloud 8"/>
          <p:cNvSpPr/>
          <p:nvPr/>
        </p:nvSpPr>
        <p:spPr>
          <a:xfrm>
            <a:off x="6396158" y="5222242"/>
            <a:ext cx="2532287" cy="1483000"/>
          </a:xfrm>
          <a:prstGeom prst="cloudCallout">
            <a:avLst>
              <a:gd name="adj1" fmla="val -62506"/>
              <a:gd name="adj2" fmla="val -901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Contemporary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</a:p>
        </p:txBody>
      </p:sp>
      <p:sp>
        <p:nvSpPr>
          <p:cNvPr id="10" name="Thought Bubble: Cloud 9"/>
          <p:cNvSpPr/>
          <p:nvPr/>
        </p:nvSpPr>
        <p:spPr>
          <a:xfrm>
            <a:off x="6798714" y="3107404"/>
            <a:ext cx="2280195" cy="1499213"/>
          </a:xfrm>
          <a:prstGeom prst="cloudCallout">
            <a:avLst>
              <a:gd name="adj1" fmla="val -48552"/>
              <a:gd name="adj2" fmla="val -570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Consolidating Power</a:t>
            </a:r>
          </a:p>
        </p:txBody>
      </p:sp>
    </p:spTree>
    <p:extLst>
      <p:ext uri="{BB962C8B-B14F-4D97-AF65-F5344CB8AC3E}">
        <p14:creationId xmlns:p14="http://schemas.microsoft.com/office/powerpoint/2010/main" val="242973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Shock of Defeat on National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7572"/>
            <a:ext cx="6558615" cy="5640428"/>
          </a:xfrm>
        </p:spPr>
        <p:txBody>
          <a:bodyPr>
            <a:normAutofit/>
          </a:bodyPr>
          <a:lstStyle/>
          <a:p>
            <a:r>
              <a:rPr lang="en-GB" dirty="0"/>
              <a:t>Nazi ideology and Hitler’s foreign policy aims were not just shaped by, but created by the </a:t>
            </a:r>
            <a:r>
              <a:rPr lang="en-GB" dirty="0">
                <a:solidFill>
                  <a:srgbClr val="FFFF00"/>
                </a:solidFill>
              </a:rPr>
              <a:t>legacy of the First World War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Under Kaiser Wilhelm’s expansionist foreign policy, Germany had fought in WW1 to protect and extend its </a:t>
            </a:r>
            <a:r>
              <a:rPr lang="en-GB" dirty="0">
                <a:solidFill>
                  <a:srgbClr val="FFC000"/>
                </a:solidFill>
              </a:rPr>
              <a:t>territory and continental supremacy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Defeat in 1918 shattered these plans, and the </a:t>
            </a:r>
            <a:r>
              <a:rPr lang="en-GB" dirty="0">
                <a:solidFill>
                  <a:srgbClr val="00B0F0"/>
                </a:solidFill>
              </a:rPr>
              <a:t>surprise abdication </a:t>
            </a:r>
            <a:r>
              <a:rPr lang="en-GB" dirty="0"/>
              <a:t>of the Kaiser on 9</a:t>
            </a:r>
            <a:r>
              <a:rPr lang="en-GB" baseline="30000" dirty="0"/>
              <a:t>th</a:t>
            </a:r>
            <a:r>
              <a:rPr lang="en-GB" dirty="0"/>
              <a:t> November ruptured the very heart of the German state.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92" y="1159926"/>
            <a:ext cx="2326769" cy="326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38" y="3671525"/>
            <a:ext cx="2067136" cy="309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3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Legacy of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74331"/>
            <a:ext cx="6558615" cy="568366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armistice that was signed on the 11</a:t>
            </a:r>
            <a:r>
              <a:rPr lang="en-GB" baseline="30000" dirty="0"/>
              <a:t>th</a:t>
            </a:r>
            <a:r>
              <a:rPr lang="en-GB" dirty="0"/>
              <a:t> November came as a surprise to many Germans. Blame was heaped on the ‘</a:t>
            </a:r>
            <a:r>
              <a:rPr lang="en-GB" dirty="0">
                <a:solidFill>
                  <a:srgbClr val="92D050"/>
                </a:solidFill>
              </a:rPr>
              <a:t>November Criminals</a:t>
            </a:r>
            <a:r>
              <a:rPr lang="en-GB" dirty="0"/>
              <a:t>’ who had signed the armistice, thus the ‘</a:t>
            </a:r>
            <a:r>
              <a:rPr lang="en-GB" dirty="0">
                <a:solidFill>
                  <a:srgbClr val="FFC000"/>
                </a:solidFill>
              </a:rPr>
              <a:t>stab-in-the-back</a:t>
            </a:r>
            <a:r>
              <a:rPr lang="en-GB" dirty="0"/>
              <a:t>’ myth was formed. This </a:t>
            </a:r>
            <a:r>
              <a:rPr lang="en-GB" dirty="0">
                <a:solidFill>
                  <a:srgbClr val="FFFF00"/>
                </a:solidFill>
              </a:rPr>
              <a:t>undermined the legitimacy </a:t>
            </a:r>
            <a:r>
              <a:rPr lang="en-GB" dirty="0"/>
              <a:t>of the newly created Weimar Republic.</a:t>
            </a:r>
          </a:p>
          <a:p>
            <a:endParaRPr lang="en-GB" dirty="0"/>
          </a:p>
          <a:p>
            <a:r>
              <a:rPr lang="en-GB" dirty="0"/>
              <a:t>Immediately, attempts were made to overthrow the government. The </a:t>
            </a:r>
            <a:r>
              <a:rPr lang="en-GB" dirty="0" err="1">
                <a:solidFill>
                  <a:srgbClr val="00B0F0"/>
                </a:solidFill>
              </a:rPr>
              <a:t>Sparticists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tried in January 1919, then the </a:t>
            </a:r>
            <a:r>
              <a:rPr lang="en-GB" dirty="0">
                <a:solidFill>
                  <a:srgbClr val="FF0000"/>
                </a:solidFill>
              </a:rPr>
              <a:t>Friekorps </a:t>
            </a:r>
            <a:r>
              <a:rPr lang="en-GB" dirty="0"/>
              <a:t>during the 1920 </a:t>
            </a:r>
            <a:r>
              <a:rPr lang="en-GB" dirty="0" err="1">
                <a:solidFill>
                  <a:srgbClr val="FFFF00"/>
                </a:solidFill>
              </a:rPr>
              <a:t>Kapp</a:t>
            </a:r>
            <a:r>
              <a:rPr lang="en-GB" dirty="0">
                <a:solidFill>
                  <a:srgbClr val="FFFF00"/>
                </a:solidFill>
              </a:rPr>
              <a:t> Putsch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Both further undermined popular support for parliamentary government, whose ‘</a:t>
            </a:r>
            <a:r>
              <a:rPr lang="en-GB" dirty="0">
                <a:solidFill>
                  <a:srgbClr val="00B0F0"/>
                </a:solidFill>
              </a:rPr>
              <a:t>proportional representation</a:t>
            </a:r>
            <a:r>
              <a:rPr lang="en-GB" dirty="0"/>
              <a:t>’ system only served to create weak and indecisive </a:t>
            </a:r>
            <a:r>
              <a:rPr lang="en-GB" dirty="0">
                <a:solidFill>
                  <a:srgbClr val="92D050"/>
                </a:solidFill>
              </a:rPr>
              <a:t>coalition governments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7" y="125602"/>
            <a:ext cx="2811869" cy="191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855" y="3968588"/>
            <a:ext cx="1777595" cy="2686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86" y="2070164"/>
            <a:ext cx="2662700" cy="173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5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8" y="706237"/>
            <a:ext cx="8616263" cy="5304037"/>
          </a:xfrm>
        </p:spPr>
      </p:pic>
    </p:spTree>
    <p:extLst>
      <p:ext uri="{BB962C8B-B14F-4D97-AF65-F5344CB8AC3E}">
        <p14:creationId xmlns:p14="http://schemas.microsoft.com/office/powerpoint/2010/main" val="419096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2" y="481013"/>
            <a:ext cx="8642536" cy="5876925"/>
          </a:xfrm>
        </p:spPr>
      </p:pic>
    </p:spTree>
    <p:extLst>
      <p:ext uri="{BB962C8B-B14F-4D97-AF65-F5344CB8AC3E}">
        <p14:creationId xmlns:p14="http://schemas.microsoft.com/office/powerpoint/2010/main" val="156925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‘Diktat’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065"/>
            <a:ext cx="6234749" cy="57579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Lack of support in the new government was further increased by the outcome of the </a:t>
            </a:r>
            <a:r>
              <a:rPr lang="en-GB" dirty="0">
                <a:solidFill>
                  <a:srgbClr val="92D050"/>
                </a:solidFill>
              </a:rPr>
              <a:t>Paris Peace Conference </a:t>
            </a:r>
            <a:r>
              <a:rPr lang="en-GB" dirty="0"/>
              <a:t>on 28</a:t>
            </a:r>
            <a:r>
              <a:rPr lang="en-GB" baseline="30000" dirty="0"/>
              <a:t>th</a:t>
            </a:r>
            <a:r>
              <a:rPr lang="en-GB" dirty="0"/>
              <a:t> June 1919.</a:t>
            </a:r>
          </a:p>
          <a:p>
            <a:endParaRPr lang="en-GB" dirty="0"/>
          </a:p>
          <a:p>
            <a:r>
              <a:rPr lang="en-GB" dirty="0"/>
              <a:t>The severity of the </a:t>
            </a:r>
            <a:r>
              <a:rPr lang="en-GB" dirty="0">
                <a:solidFill>
                  <a:srgbClr val="FFFF00"/>
                </a:solidFill>
              </a:rPr>
              <a:t>Treaty of Versailles </a:t>
            </a:r>
            <a:r>
              <a:rPr lang="en-GB" dirty="0"/>
              <a:t>spawned </a:t>
            </a:r>
            <a:r>
              <a:rPr lang="en-GB" dirty="0">
                <a:solidFill>
                  <a:srgbClr val="FF0000"/>
                </a:solidFill>
              </a:rPr>
              <a:t>revisionist </a:t>
            </a:r>
            <a:r>
              <a:rPr lang="en-GB" dirty="0"/>
              <a:t>feeling amongst nearly all Germans and did more than anything to sow the seeds for </a:t>
            </a:r>
            <a:r>
              <a:rPr lang="en-GB" dirty="0">
                <a:solidFill>
                  <a:srgbClr val="00B0F0"/>
                </a:solidFill>
              </a:rPr>
              <a:t>political extremism </a:t>
            </a:r>
            <a:r>
              <a:rPr lang="en-GB" dirty="0"/>
              <a:t>within Germany.</a:t>
            </a:r>
          </a:p>
          <a:p>
            <a:endParaRPr lang="en-GB" dirty="0"/>
          </a:p>
          <a:p>
            <a:r>
              <a:rPr lang="en-GB" dirty="0"/>
              <a:t>War </a:t>
            </a:r>
            <a:r>
              <a:rPr lang="en-GB" dirty="0">
                <a:solidFill>
                  <a:srgbClr val="00B0F0"/>
                </a:solidFill>
              </a:rPr>
              <a:t>Guilt</a:t>
            </a:r>
            <a:r>
              <a:rPr lang="en-GB" dirty="0"/>
              <a:t>, </a:t>
            </a:r>
            <a:r>
              <a:rPr lang="en-GB" dirty="0">
                <a:solidFill>
                  <a:srgbClr val="FFFF00"/>
                </a:solidFill>
              </a:rPr>
              <a:t>disarmament</a:t>
            </a:r>
            <a:r>
              <a:rPr lang="en-GB" dirty="0"/>
              <a:t>, </a:t>
            </a:r>
            <a:r>
              <a:rPr lang="en-GB" dirty="0">
                <a:solidFill>
                  <a:srgbClr val="92D050"/>
                </a:solidFill>
              </a:rPr>
              <a:t>territory lost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colonies captured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no Anschluss</a:t>
            </a:r>
            <a:r>
              <a:rPr lang="en-GB" dirty="0"/>
              <a:t>, and </a:t>
            </a:r>
            <a:r>
              <a:rPr lang="en-GB" dirty="0">
                <a:solidFill>
                  <a:srgbClr val="00B0F0"/>
                </a:solidFill>
              </a:rPr>
              <a:t>reparations fixed at £6.6 billion in 1921 </a:t>
            </a:r>
            <a:r>
              <a:rPr lang="en-GB" dirty="0"/>
              <a:t>– not a recipe that Germans were happy to deal with.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49" y="161340"/>
            <a:ext cx="2828990" cy="262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30" y="4158895"/>
            <a:ext cx="2832232" cy="243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87" y="2111938"/>
            <a:ext cx="1648412" cy="250924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993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92" y="0"/>
            <a:ext cx="6284721" cy="6837090"/>
          </a:xfrm>
        </p:spPr>
      </p:pic>
    </p:spTree>
    <p:extLst>
      <p:ext uri="{BB962C8B-B14F-4D97-AF65-F5344CB8AC3E}">
        <p14:creationId xmlns:p14="http://schemas.microsoft.com/office/powerpoint/2010/main" val="202600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3" y="102707"/>
            <a:ext cx="8929409" cy="6755293"/>
          </a:xfrm>
        </p:spPr>
      </p:pic>
    </p:spTree>
    <p:extLst>
      <p:ext uri="{BB962C8B-B14F-4D97-AF65-F5344CB8AC3E}">
        <p14:creationId xmlns:p14="http://schemas.microsoft.com/office/powerpoint/2010/main" val="289395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1020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What factors shaped German foreign policy?</vt:lpstr>
      <vt:lpstr>What influenced his foreign policy?</vt:lpstr>
      <vt:lpstr>The Shock of Defeat on National Identity</vt:lpstr>
      <vt:lpstr>The Legacy of the War</vt:lpstr>
      <vt:lpstr>PowerPoint Presentation</vt:lpstr>
      <vt:lpstr>PowerPoint Presentation</vt:lpstr>
      <vt:lpstr>The ‘Diktat’</vt:lpstr>
      <vt:lpstr>PowerPoint Presentation</vt:lpstr>
      <vt:lpstr>PowerPoint Presentation</vt:lpstr>
      <vt:lpstr>PowerPoint Presentation</vt:lpstr>
      <vt:lpstr>Economic Catastrophe</vt:lpstr>
      <vt:lpstr>Hitler’s Foreign Policy Aims and Motives</vt:lpstr>
      <vt:lpstr>Source Analysis – Hitler’s Aims</vt:lpstr>
      <vt:lpstr>The International Context in the 1930s</vt:lpstr>
      <vt:lpstr>Source Analysis – International Context</vt:lpstr>
      <vt:lpstr>What influenced his foreign policy?</vt:lpstr>
      <vt:lpstr>Viewpoints on Foreign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factors shaped German foreign policy?</dc:title>
  <dc:creator>Stephen Budd</dc:creator>
  <cp:lastModifiedBy>Stephen Budd</cp:lastModifiedBy>
  <cp:revision>18</cp:revision>
  <dcterms:created xsi:type="dcterms:W3CDTF">2016-12-01T04:49:52Z</dcterms:created>
  <dcterms:modified xsi:type="dcterms:W3CDTF">2016-12-01T08:56:28Z</dcterms:modified>
</cp:coreProperties>
</file>